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80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5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</p:sldIdLst>
  <p:sldSz cy="5143500" cx="9144000"/>
  <p:notesSz cx="6858000" cy="9144000"/>
  <p:embeddedFontLst>
    <p:embeddedFont>
      <p:font typeface="Montserrat"/>
      <p:regular r:id="rId88"/>
      <p:bold r:id="rId89"/>
      <p:italic r:id="rId90"/>
      <p:boldItalic r:id="rId91"/>
    </p:embeddedFont>
    <p:embeddedFont>
      <p:font typeface="Barlow ExtraBold"/>
      <p:bold r:id="rId92"/>
      <p:boldItalic r:id="rId93"/>
    </p:embeddedFont>
    <p:embeddedFont>
      <p:font typeface="Barlow"/>
      <p:regular r:id="rId94"/>
      <p:bold r:id="rId95"/>
      <p:italic r:id="rId96"/>
      <p:boldItalic r:id="rId9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95" Type="http://schemas.openxmlformats.org/officeDocument/2006/relationships/font" Target="fonts/Barlow-bold.fntdata"/><Relationship Id="rId94" Type="http://schemas.openxmlformats.org/officeDocument/2006/relationships/font" Target="fonts/Barlow-regular.fntdata"/><Relationship Id="rId97" Type="http://schemas.openxmlformats.org/officeDocument/2006/relationships/font" Target="fonts/Barlow-boldItalic.fntdata"/><Relationship Id="rId96" Type="http://schemas.openxmlformats.org/officeDocument/2006/relationships/font" Target="fonts/Barlow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91" Type="http://schemas.openxmlformats.org/officeDocument/2006/relationships/font" Target="fonts/Montserrat-boldItalic.fntdata"/><Relationship Id="rId90" Type="http://schemas.openxmlformats.org/officeDocument/2006/relationships/font" Target="fonts/Montserrat-italic.fntdata"/><Relationship Id="rId93" Type="http://schemas.openxmlformats.org/officeDocument/2006/relationships/font" Target="fonts/BarlowExtraBold-boldItalic.fntdata"/><Relationship Id="rId92" Type="http://schemas.openxmlformats.org/officeDocument/2006/relationships/font" Target="fonts/BarlowExtraBold-bold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86" Type="http://schemas.openxmlformats.org/officeDocument/2006/relationships/slide" Target="slides/slide81.xml"/><Relationship Id="rId85" Type="http://schemas.openxmlformats.org/officeDocument/2006/relationships/slide" Target="slides/slide80.xml"/><Relationship Id="rId88" Type="http://schemas.openxmlformats.org/officeDocument/2006/relationships/font" Target="fonts/Montserrat-regular.fntdata"/><Relationship Id="rId87" Type="http://schemas.openxmlformats.org/officeDocument/2006/relationships/slide" Target="slides/slide82.xml"/><Relationship Id="rId89" Type="http://schemas.openxmlformats.org/officeDocument/2006/relationships/font" Target="fonts/Montserrat-bold.fntdata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75" Type="http://schemas.openxmlformats.org/officeDocument/2006/relationships/slide" Target="slides/slide70.xml"/><Relationship Id="rId74" Type="http://schemas.openxmlformats.org/officeDocument/2006/relationships/slide" Target="slides/slide69.xml"/><Relationship Id="rId77" Type="http://schemas.openxmlformats.org/officeDocument/2006/relationships/slide" Target="slides/slide72.xml"/><Relationship Id="rId76" Type="http://schemas.openxmlformats.org/officeDocument/2006/relationships/slide" Target="slides/slide71.xml"/><Relationship Id="rId79" Type="http://schemas.openxmlformats.org/officeDocument/2006/relationships/slide" Target="slides/slide74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66" Type="http://schemas.openxmlformats.org/officeDocument/2006/relationships/slide" Target="slides/slide61.xml"/><Relationship Id="rId65" Type="http://schemas.openxmlformats.org/officeDocument/2006/relationships/slide" Target="slides/slide60.xml"/><Relationship Id="rId68" Type="http://schemas.openxmlformats.org/officeDocument/2006/relationships/slide" Target="slides/slide63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69" Type="http://schemas.openxmlformats.org/officeDocument/2006/relationships/slide" Target="slides/slide6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5" Type="http://schemas.openxmlformats.org/officeDocument/2006/relationships/slide" Target="slides/slide50.xml"/><Relationship Id="rId54" Type="http://schemas.openxmlformats.org/officeDocument/2006/relationships/slide" Target="slides/slide49.xml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59" Type="http://schemas.openxmlformats.org/officeDocument/2006/relationships/slide" Target="slides/slide54.xml"/><Relationship Id="rId58" Type="http://schemas.openxmlformats.org/officeDocument/2006/relationships/slide" Target="slides/slide5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140fe579a5a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140fe579a5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Ask audience: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Who here knows what a Native GUI App is?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Why would you build a Native GUI App?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How many people have experience with Native GUI App development or desktop development in general?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9417ec0378_0_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29417ec0378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96ddfdd762_0_34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296ddfdd762_0_3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96ddfdd762_0_41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296ddfdd762_0_4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96ddfdd762_0_42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96ddfdd762_0_4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96ddfdd762_0_42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296ddfdd762_0_4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96ddfdd762_0_43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296ddfdd762_0_4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96ddfdd762_0_44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296ddfdd762_0_4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96ddfdd762_0_44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96ddfdd762_0_4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96ddfdd762_0_45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296ddfdd762_0_4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96ddfdd762_0_46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296ddfdd762_0_4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9417ec0378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29417ec037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96ddfdd762_0_46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296ddfdd762_0_4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296ddfdd762_0_47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296ddfdd762_0_4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296ddfdd762_0_48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296ddfdd762_0_4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296ddfdd762_0_48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296ddfdd762_0_4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296ddfdd762_0_49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296ddfdd762_0_4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296ddfdd762_0_50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296ddfdd762_0_5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296ddfdd762_0_50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296ddfdd762_0_5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296ddfdd762_0_51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296ddfdd762_0_5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296ddfdd762_0_51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296ddfdd762_0_5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29aa8d743fe_0_1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29aa8d743fe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13318730ae_0_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313318730ae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296ddfdd762_0_52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296ddfdd762_0_5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296ddfdd762_0_53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296ddfdd762_0_5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2987a4421c5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2987a4421c5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29417ec0378_0_85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29417ec0378_0_8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296ddfdd762_0_31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296ddfdd762_0_3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296ddfdd762_0_32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296ddfdd762_0_3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296ddfdd762_0_33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296ddfdd762_0_3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296ddfdd762_0_34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296ddfdd762_0_3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296ddfdd762_0_36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296ddfdd762_0_3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296ddfdd762_0_37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296ddfdd762_0_3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313318730ae_0_1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313318730ae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296ddfdd762_0_38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296ddfdd762_0_3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296ddfdd762_0_39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296ddfdd762_0_3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296ddfdd762_0_5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296ddfdd762_0_5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296ddfdd762_0_12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296ddfdd762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2987a4421c5_0_11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2987a4421c5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296ddfdd762_0_55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296ddfdd762_0_5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2987a4421c5_0_13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2987a4421c5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296ddfdd762_0_65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296ddfdd762_0_6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29a34c21fa5_1_14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29a34c21fa5_1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2987a4421c5_0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2987a4421c5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13318730ae_0_14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313318730ae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296ddfdd762_0_6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296ddfdd762_0_6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296ddfdd762_0_13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296ddfdd762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296ddfdd762_0_13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296ddfdd762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296ddfdd762_0_14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296ddfdd762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296ddfdd762_0_15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296ddfdd762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29aa8d743fe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29aa8d743f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29aa8d743fe_0_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29aa8d743fe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2987a4421c5_0_16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2987a4421c5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2987a4421c5_0_17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2987a4421c5_0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2987a4421c5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2987a4421c5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Specify what to do in exercises 13, 14, and 16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13318730ae_0_15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313318730ae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2987a4421c5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Google Shape;514;g2987a4421c5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296ddfdd762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296ddfdd762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2987a4421c5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2987a4421c5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2987a4421c5_0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2987a4421c5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2987a4421c5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" name="Google Shape;543;g2987a4421c5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2987a4421c5_0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2987a4421c5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2987a4421c5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2987a4421c5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2987a4421c5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3" name="Google Shape;563;g2987a4421c5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2987a4421c5_0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2987a4421c5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2987a4421c5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5" name="Google Shape;575;g2987a4421c5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13318730ae_0_2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313318730ae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313318730ae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0" name="Google Shape;580;g313318730ae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313318730ae_0_3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" name="Google Shape;585;g313318730ae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g313318730ae_0_4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4" name="Google Shape;594;g313318730ae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313318730ae_0_5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" name="Google Shape;602;g313318730ae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g313318730ae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1" name="Google Shape;611;g313318730ae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140fe579a5a_0_44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6" name="Google Shape;616;g140fe579a5a_0_4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29a34c21fa5_1_11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2" name="Google Shape;622;g29a34c21fa5_1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313318730ae_0_18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8" name="Google Shape;628;g313318730ae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g313318730ae_0_19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4" name="Google Shape;634;g313318730ae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313318730ae_0_23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1" name="Google Shape;641;g313318730ae_0_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313318730ae_0_2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313318730ae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313318730ae_0_21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7" name="Google Shape;647;g313318730ae_0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g313318730ae_0_22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5" name="Google Shape;655;g313318730ae_0_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g29a34c21fa5_1_15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3" name="Google Shape;663;g29a34c21fa5_1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96ddfdd762_0_5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296ddfdd762_0_5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hyperlink" Target="https://www.lexop.com/" TargetMode="Externa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1"/>
        </a:solidFill>
      </p:bgPr>
    </p:bg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8" y="140942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600"/>
              <a:buNone/>
              <a:defRPr b="1" sz="5600"/>
            </a:lvl1pPr>
            <a:lvl2pPr lvl="1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349897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" name="Google Shape;14;p2"/>
          <p:cNvSpPr/>
          <p:nvPr/>
        </p:nvSpPr>
        <p:spPr>
          <a:xfrm rot="10800000">
            <a:off x="409868" y="840556"/>
            <a:ext cx="322500" cy="346500"/>
          </a:xfrm>
          <a:prstGeom prst="pie">
            <a:avLst>
              <a:gd fmla="val 21569763" name="adj1"/>
              <a:gd fmla="val 10807784" name="adj2"/>
            </a:avLst>
          </a:prstGeom>
          <a:solidFill>
            <a:srgbClr val="0233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23338"/>
              </a:solidFill>
            </a:endParaRPr>
          </a:p>
        </p:txBody>
      </p:sp>
      <p:sp>
        <p:nvSpPr>
          <p:cNvPr id="15" name="Google Shape;15;p2"/>
          <p:cNvSpPr/>
          <p:nvPr/>
        </p:nvSpPr>
        <p:spPr>
          <a:xfrm rot="-5004">
            <a:off x="570913" y="755510"/>
            <a:ext cx="618301" cy="664500"/>
          </a:xfrm>
          <a:prstGeom prst="pie">
            <a:avLst>
              <a:gd fmla="val 21569763" name="adj1"/>
              <a:gd fmla="val 10807784" name="adj2"/>
            </a:avLst>
          </a:prstGeom>
          <a:solidFill>
            <a:srgbClr val="0097A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23338"/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de title">
  <p:cSld name="CUSTOM_2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1"/>
          <p:cNvSpPr/>
          <p:nvPr/>
        </p:nvSpPr>
        <p:spPr>
          <a:xfrm>
            <a:off x="-354175" y="1313550"/>
            <a:ext cx="2516400" cy="2516400"/>
          </a:xfrm>
          <a:prstGeom prst="flowChartDelay">
            <a:avLst/>
          </a:prstGeom>
          <a:solidFill>
            <a:srgbClr val="F3EFED"/>
          </a:solidFill>
          <a:ln cap="flat" cmpd="sng" w="9525">
            <a:solidFill>
              <a:srgbClr val="F3EFE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11"/>
          <p:cNvSpPr txBox="1"/>
          <p:nvPr>
            <p:ph type="title"/>
          </p:nvPr>
        </p:nvSpPr>
        <p:spPr>
          <a:xfrm>
            <a:off x="311700" y="445025"/>
            <a:ext cx="1439400" cy="442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9pPr>
          </a:lstStyle>
          <a:p/>
        </p:txBody>
      </p:sp>
      <p:sp>
        <p:nvSpPr>
          <p:cNvPr id="53" name="Google Shape;53;p11"/>
          <p:cNvSpPr txBox="1"/>
          <p:nvPr>
            <p:ph idx="1" type="body"/>
          </p:nvPr>
        </p:nvSpPr>
        <p:spPr>
          <a:xfrm>
            <a:off x="2480050" y="724075"/>
            <a:ext cx="62964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2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56" name="Google Shape;56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0332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13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1" name="Google Shape;61;p13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2" name="Google Shape;62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65" name="Google Shape;6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b="1"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8" name="Google Shape;68;p1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9" name="Google Shape;69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">
  <p:cSld name="CUSTOM_5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"/>
          <p:cNvSpPr/>
          <p:nvPr/>
        </p:nvSpPr>
        <p:spPr>
          <a:xfrm>
            <a:off x="693400" y="1618524"/>
            <a:ext cx="2271300" cy="2271300"/>
          </a:xfrm>
          <a:prstGeom prst="ellipse">
            <a:avLst/>
          </a:prstGeom>
          <a:solidFill>
            <a:srgbClr val="0233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023338"/>
              </a:highlight>
            </a:endParaRPr>
          </a:p>
        </p:txBody>
      </p:sp>
      <p:pic>
        <p:nvPicPr>
          <p:cNvPr id="74" name="Google Shape;74;p17"/>
          <p:cNvPicPr preferRelativeResize="0"/>
          <p:nvPr/>
        </p:nvPicPr>
        <p:blipFill rotWithShape="1">
          <a:blip r:embed="rId2">
            <a:alphaModFix/>
          </a:blip>
          <a:srcRect b="-17447" l="-4361" r="-11338" t="1747"/>
          <a:stretch/>
        </p:blipFill>
        <p:spPr>
          <a:xfrm>
            <a:off x="5278475" y="2652644"/>
            <a:ext cx="1652152" cy="1652152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7"/>
          <p:cNvSpPr txBox="1"/>
          <p:nvPr/>
        </p:nvSpPr>
        <p:spPr>
          <a:xfrm>
            <a:off x="-2029800" y="2144093"/>
            <a:ext cx="914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6100">
                <a:solidFill>
                  <a:schemeClr val="lt1"/>
                </a:solidFill>
                <a:latin typeface="Barlow ExtraBold"/>
                <a:ea typeface="Barlow ExtraBold"/>
                <a:cs typeface="Barlow ExtraBold"/>
                <a:sym typeface="Barlow ExtraBold"/>
              </a:rPr>
              <a:t>Thank</a:t>
            </a:r>
            <a:r>
              <a:rPr b="0" lang="en" sz="6100">
                <a:solidFill>
                  <a:schemeClr val="accent2"/>
                </a:solidFill>
                <a:latin typeface="Barlow ExtraBold"/>
                <a:ea typeface="Barlow ExtraBold"/>
                <a:cs typeface="Barlow ExtraBold"/>
                <a:sym typeface="Barlow ExtraBold"/>
              </a:rPr>
              <a:t> </a:t>
            </a:r>
            <a:r>
              <a:rPr b="0" lang="en" sz="6100">
                <a:solidFill>
                  <a:srgbClr val="023338"/>
                </a:solidFill>
                <a:latin typeface="Barlow ExtraBold"/>
                <a:ea typeface="Barlow ExtraBold"/>
                <a:cs typeface="Barlow ExtraBold"/>
                <a:sym typeface="Barlow ExtraBold"/>
              </a:rPr>
              <a:t>you</a:t>
            </a:r>
            <a:endParaRPr b="0" sz="6100">
              <a:solidFill>
                <a:srgbClr val="023338"/>
              </a:solidFill>
              <a:latin typeface="Barlow ExtraBold"/>
              <a:ea typeface="Barlow ExtraBold"/>
              <a:cs typeface="Barlow ExtraBold"/>
              <a:sym typeface="Barlow ExtraBold"/>
            </a:endParaRPr>
          </a:p>
        </p:txBody>
      </p:sp>
      <p:sp>
        <p:nvSpPr>
          <p:cNvPr id="76" name="Google Shape;76;p17"/>
          <p:cNvSpPr/>
          <p:nvPr/>
        </p:nvSpPr>
        <p:spPr>
          <a:xfrm>
            <a:off x="5496177" y="3576922"/>
            <a:ext cx="2318100" cy="8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Learn more at</a:t>
            </a:r>
            <a:r>
              <a:rPr b="1" lang="en" sz="9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 </a:t>
            </a:r>
            <a:r>
              <a:rPr b="1" lang="en" sz="900">
                <a:solidFill>
                  <a:srgbClr val="29989F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lexop.com</a:t>
            </a:r>
            <a:endParaRPr b="1" sz="900">
              <a:solidFill>
                <a:srgbClr val="29989F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77" name="Google Shape;77;p17"/>
          <p:cNvSpPr/>
          <p:nvPr/>
        </p:nvSpPr>
        <p:spPr>
          <a:xfrm>
            <a:off x="5495533" y="1441337"/>
            <a:ext cx="2568900" cy="15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33237"/>
                </a:solidFill>
                <a:latin typeface="Barlow"/>
                <a:ea typeface="Barlow"/>
                <a:cs typeface="Barlow"/>
                <a:sym typeface="Barlow"/>
              </a:rPr>
              <a:t>Lexop helps companies retain </a:t>
            </a:r>
            <a:br>
              <a:rPr b="1" lang="en" sz="1200">
                <a:solidFill>
                  <a:srgbClr val="033237"/>
                </a:solidFill>
                <a:latin typeface="Barlow"/>
                <a:ea typeface="Barlow"/>
                <a:cs typeface="Barlow"/>
                <a:sym typeface="Barlow"/>
              </a:rPr>
            </a:br>
            <a:r>
              <a:rPr b="1" lang="en" sz="1200">
                <a:solidFill>
                  <a:srgbClr val="033237"/>
                </a:solidFill>
                <a:latin typeface="Barlow"/>
                <a:ea typeface="Barlow"/>
                <a:cs typeface="Barlow"/>
                <a:sym typeface="Barlow"/>
              </a:rPr>
              <a:t>past-due customers by facilitating payment and empowering them </a:t>
            </a:r>
            <a:endParaRPr b="1" sz="1200">
              <a:solidFill>
                <a:srgbClr val="033237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33237"/>
                </a:solidFill>
                <a:latin typeface="Barlow"/>
                <a:ea typeface="Barlow"/>
                <a:cs typeface="Barlow"/>
                <a:sym typeface="Barlow"/>
              </a:rPr>
              <a:t>to self-cure. </a:t>
            </a:r>
            <a:br>
              <a:rPr lang="en" sz="900">
                <a:solidFill>
                  <a:srgbClr val="033237"/>
                </a:solidFill>
                <a:latin typeface="Barlow"/>
                <a:ea typeface="Barlow"/>
                <a:cs typeface="Barlow"/>
                <a:sym typeface="Barlow"/>
              </a:rPr>
            </a:br>
            <a:endParaRPr sz="900">
              <a:solidFill>
                <a:srgbClr val="033237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33237"/>
                </a:solidFill>
                <a:latin typeface="Barlow"/>
                <a:ea typeface="Barlow"/>
                <a:cs typeface="Barlow"/>
                <a:sym typeface="Barlow"/>
              </a:rPr>
              <a:t>It’s quick to implement, easy to use, and scales to fit your needs. </a:t>
            </a:r>
            <a:endParaRPr sz="900">
              <a:solidFill>
                <a:srgbClr val="033237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033237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033237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033237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i="0" sz="3300" u="none" cap="none" strike="noStrike"/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9pPr>
          </a:lstStyle>
          <a:p/>
        </p:txBody>
      </p:sp>
      <p:sp>
        <p:nvSpPr>
          <p:cNvPr id="80" name="Google Shape;80;p18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  <a:defRPr i="0" sz="2100" u="none" cap="none" strike="noStrike"/>
            </a:lvl1pPr>
            <a:lvl2pPr indent="-342900" lvl="1" marL="914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•"/>
              <a:defRPr i="0" sz="1800" u="none" cap="none" strike="noStrike"/>
            </a:lvl2pPr>
            <a:lvl3pPr indent="-323850" lvl="2" marL="1371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500"/>
              <a:buChar char="•"/>
              <a:defRPr i="0" sz="1500" u="none" cap="none" strike="noStrike"/>
            </a:lvl3pPr>
            <a:lvl4pPr indent="-317500" lvl="3" marL="18288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400"/>
              <a:buChar char="•"/>
              <a:defRPr i="0" sz="1400" u="none" cap="none" strike="noStrike"/>
            </a:lvl4pPr>
            <a:lvl5pPr indent="-317500" lvl="4" marL="22860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400"/>
              <a:buChar char="•"/>
              <a:defRPr i="0" sz="1400" u="none" cap="none" strike="noStrike"/>
            </a:lvl5pPr>
            <a:lvl6pPr indent="-317500" lvl="5" marL="2743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400"/>
              <a:buChar char="•"/>
              <a:defRPr i="0" sz="1400" u="none" cap="none" strike="noStrike"/>
            </a:lvl6pPr>
            <a:lvl7pPr indent="-317500" lvl="6" marL="3200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400"/>
              <a:buChar char="•"/>
              <a:defRPr i="0" sz="1400" u="none" cap="none" strike="noStrike"/>
            </a:lvl7pPr>
            <a:lvl8pPr indent="-317500" lvl="7" marL="3657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400"/>
              <a:buChar char="•"/>
              <a:defRPr i="0" sz="1400" u="none" cap="none" strike="noStrike"/>
            </a:lvl8pPr>
            <a:lvl9pPr indent="-317500" lvl="8" marL="4114800" marR="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SzPts val="1400"/>
              <a:buChar char="•"/>
              <a:defRPr i="0" sz="1400" u="none" cap="none" strike="noStrike"/>
            </a:lvl9pPr>
          </a:lstStyle>
          <a:p/>
        </p:txBody>
      </p:sp>
      <p:sp>
        <p:nvSpPr>
          <p:cNvPr id="81" name="Google Shape;81;p1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" name="Google Shape;82;p1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3" name="Google Shape;83;p1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dark">
  <p:cSld name="CUSTOM">
    <p:bg>
      <p:bgPr>
        <a:solidFill>
          <a:srgbClr val="023338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/>
          <p:nvPr>
            <p:ph type="ctrTitle"/>
          </p:nvPr>
        </p:nvSpPr>
        <p:spPr>
          <a:xfrm>
            <a:off x="311708" y="140942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b="1" sz="5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" type="subTitle"/>
          </p:nvPr>
        </p:nvSpPr>
        <p:spPr>
          <a:xfrm>
            <a:off x="311700" y="349897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" name="Google Shape;19;p3"/>
          <p:cNvSpPr/>
          <p:nvPr/>
        </p:nvSpPr>
        <p:spPr>
          <a:xfrm rot="10800000">
            <a:off x="409868" y="840556"/>
            <a:ext cx="322500" cy="346500"/>
          </a:xfrm>
          <a:prstGeom prst="pie">
            <a:avLst>
              <a:gd fmla="val 21569763" name="adj1"/>
              <a:gd fmla="val 10807784" name="adj2"/>
            </a:avLst>
          </a:prstGeom>
          <a:solidFill>
            <a:srgbClr val="E9FC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23338"/>
              </a:solidFill>
            </a:endParaRPr>
          </a:p>
        </p:txBody>
      </p:sp>
      <p:sp>
        <p:nvSpPr>
          <p:cNvPr id="20" name="Google Shape;20;p3"/>
          <p:cNvSpPr/>
          <p:nvPr/>
        </p:nvSpPr>
        <p:spPr>
          <a:xfrm rot="-5004">
            <a:off x="570913" y="755510"/>
            <a:ext cx="618301" cy="664500"/>
          </a:xfrm>
          <a:prstGeom prst="pie">
            <a:avLst>
              <a:gd fmla="val 21569763" name="adj1"/>
              <a:gd fmla="val 10807784" name="adj2"/>
            </a:avLst>
          </a:prstGeom>
          <a:solidFill>
            <a:srgbClr val="29989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23338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CUSTOM_4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/>
          <p:nvPr/>
        </p:nvSpPr>
        <p:spPr>
          <a:xfrm>
            <a:off x="0" y="-10600"/>
            <a:ext cx="4572000" cy="5154000"/>
          </a:xfrm>
          <a:prstGeom prst="rect">
            <a:avLst/>
          </a:prstGeom>
          <a:solidFill>
            <a:srgbClr val="0332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3" name="Google Shape;23;p4"/>
          <p:cNvSpPr/>
          <p:nvPr/>
        </p:nvSpPr>
        <p:spPr>
          <a:xfrm>
            <a:off x="76800" y="517706"/>
            <a:ext cx="4342800" cy="3473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03</a:t>
            </a:r>
            <a:br>
              <a:rPr b="1" lang="en" sz="20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</a:br>
            <a:endParaRPr b="1" sz="2000">
              <a:solidFill>
                <a:srgbClr val="FFFFFF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marR="0" rtl="0" algn="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06</a:t>
            </a:r>
            <a:br>
              <a:rPr b="1" lang="en" sz="20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</a:br>
            <a:endParaRPr b="1" sz="2000">
              <a:solidFill>
                <a:srgbClr val="FFFFFF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marR="0" rtl="0" algn="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07</a:t>
            </a:r>
            <a:endParaRPr b="1" sz="2000">
              <a:solidFill>
                <a:srgbClr val="FFFFFF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marR="0" rtl="0" algn="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b="1" lang="en" sz="20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</a:br>
            <a:r>
              <a:rPr b="1" lang="en" sz="20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14</a:t>
            </a:r>
            <a:endParaRPr b="1" sz="2000">
              <a:solidFill>
                <a:srgbClr val="FFFFFF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marR="0" rtl="0" algn="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FFFFFF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marR="0" rtl="0" algn="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15</a:t>
            </a:r>
            <a:endParaRPr b="1" sz="2000">
              <a:solidFill>
                <a:srgbClr val="FFFFFF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marR="0" rtl="0" algn="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FFFFFF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marR="0" rtl="0" algn="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16</a:t>
            </a:r>
            <a:endParaRPr b="1" sz="2000">
              <a:solidFill>
                <a:srgbClr val="FFFFFF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marR="0" rtl="0" algn="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FFFFFF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marR="0" rtl="0" algn="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17</a:t>
            </a:r>
            <a:endParaRPr b="1" sz="2000">
              <a:solidFill>
                <a:srgbClr val="FFFFFF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marR="0" rtl="0" algn="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FFFFFF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marR="0" rtl="0" algn="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18</a:t>
            </a:r>
            <a:endParaRPr b="1" sz="2000">
              <a:solidFill>
                <a:srgbClr val="FFFFFF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" name="Google Shape;24;p4"/>
          <p:cNvSpPr txBox="1"/>
          <p:nvPr/>
        </p:nvSpPr>
        <p:spPr>
          <a:xfrm>
            <a:off x="311700" y="445025"/>
            <a:ext cx="2443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30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Agenda</a:t>
            </a:r>
            <a:endParaRPr b="1" sz="3000">
              <a:solidFill>
                <a:srgbClr val="FFFFFF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5" name="Google Shape;25;p4"/>
          <p:cNvSpPr txBox="1"/>
          <p:nvPr/>
        </p:nvSpPr>
        <p:spPr>
          <a:xfrm>
            <a:off x="4770400" y="511797"/>
            <a:ext cx="4017000" cy="44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About Lexop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Performance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Product Demo 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Security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Reconciliation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Payment Flow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System Architecture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Implementation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" name="Google Shape;26;p4"/>
          <p:cNvSpPr txBox="1"/>
          <p:nvPr/>
        </p:nvSpPr>
        <p:spPr>
          <a:xfrm>
            <a:off x="103125" y="4792862"/>
            <a:ext cx="8619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i="0" lang="en" sz="600" u="none" cap="none" strike="noStrike">
                <a:solidFill>
                  <a:srgbClr val="023338"/>
                </a:solidFill>
                <a:latin typeface="Barlow"/>
                <a:ea typeface="Barlow"/>
                <a:cs typeface="Barlow"/>
                <a:sym typeface="Barlow"/>
              </a:rPr>
              <a:t>© 2022</a:t>
            </a:r>
            <a:endParaRPr i="0" sz="600" u="none" cap="none" strike="noStrike">
              <a:solidFill>
                <a:srgbClr val="023338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27" name="Google Shape;27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38280" y="151468"/>
            <a:ext cx="618849" cy="618849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4"/>
          <p:cNvSpPr txBox="1"/>
          <p:nvPr>
            <p:ph idx="12" type="sldNum"/>
          </p:nvPr>
        </p:nvSpPr>
        <p:spPr>
          <a:xfrm>
            <a:off x="6945075" y="4798262"/>
            <a:ext cx="20574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70000" lnSpcReduction="20000"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9pPr>
          </a:lstStyle>
          <a:p/>
        </p:txBody>
      </p:sp>
      <p:sp>
        <p:nvSpPr>
          <p:cNvPr id="31" name="Google Shape;31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dark">
  <p:cSld name="CUSTOM_1">
    <p:bg>
      <p:bgPr>
        <a:solidFill>
          <a:srgbClr val="0199A7"/>
        </a:solid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6" name="Google Shape;36;p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" name="Google Shape;37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8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8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" name="Google Shape;42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8" name="Google Shape;48;p1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9" name="Google Shape;49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19" Type="http://schemas.openxmlformats.org/officeDocument/2006/relationships/theme" Target="../theme/theme1.xml"/><Relationship Id="rId6" Type="http://schemas.openxmlformats.org/officeDocument/2006/relationships/slideLayout" Target="../slideLayouts/slideLayout5.xml"/><Relationship Id="rId18" Type="http://schemas.openxmlformats.org/officeDocument/2006/relationships/slideLayout" Target="../slideLayouts/slideLayout17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23338"/>
              </a:buClr>
              <a:buSzPts val="2800"/>
              <a:buFont typeface="Barlow"/>
              <a:buNone/>
              <a:defRPr sz="2800">
                <a:solidFill>
                  <a:srgbClr val="023338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23338"/>
              </a:buClr>
              <a:buSzPts val="2800"/>
              <a:buFont typeface="Barlow"/>
              <a:buNone/>
              <a:defRPr sz="2800">
                <a:solidFill>
                  <a:srgbClr val="023338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23338"/>
              </a:buClr>
              <a:buSzPts val="2800"/>
              <a:buFont typeface="Barlow"/>
              <a:buNone/>
              <a:defRPr sz="2800">
                <a:solidFill>
                  <a:srgbClr val="023338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23338"/>
              </a:buClr>
              <a:buSzPts val="2800"/>
              <a:buFont typeface="Barlow"/>
              <a:buNone/>
              <a:defRPr sz="2800">
                <a:solidFill>
                  <a:srgbClr val="023338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23338"/>
              </a:buClr>
              <a:buSzPts val="2800"/>
              <a:buFont typeface="Barlow"/>
              <a:buNone/>
              <a:defRPr sz="2800">
                <a:solidFill>
                  <a:srgbClr val="023338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23338"/>
              </a:buClr>
              <a:buSzPts val="2800"/>
              <a:buFont typeface="Barlow"/>
              <a:buNone/>
              <a:defRPr sz="2800">
                <a:solidFill>
                  <a:srgbClr val="023338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23338"/>
              </a:buClr>
              <a:buSzPts val="2800"/>
              <a:buFont typeface="Barlow"/>
              <a:buNone/>
              <a:defRPr sz="2800">
                <a:solidFill>
                  <a:srgbClr val="023338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23338"/>
              </a:buClr>
              <a:buSzPts val="2800"/>
              <a:buFont typeface="Barlow"/>
              <a:buNone/>
              <a:defRPr sz="2800">
                <a:solidFill>
                  <a:srgbClr val="023338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23338"/>
              </a:buClr>
              <a:buSzPts val="2800"/>
              <a:buFont typeface="Barlow"/>
              <a:buNone/>
              <a:defRPr sz="2800">
                <a:solidFill>
                  <a:srgbClr val="023338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23338"/>
              </a:buClr>
              <a:buSzPts val="1800"/>
              <a:buFont typeface="Barlow"/>
              <a:buChar char="●"/>
              <a:defRPr sz="1800">
                <a:solidFill>
                  <a:srgbClr val="023338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23338"/>
              </a:buClr>
              <a:buSzPts val="1400"/>
              <a:buFont typeface="Barlow"/>
              <a:buChar char="○"/>
              <a:defRPr>
                <a:solidFill>
                  <a:srgbClr val="023338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23338"/>
              </a:buClr>
              <a:buSzPts val="1400"/>
              <a:buFont typeface="Barlow"/>
              <a:buChar char="■"/>
              <a:defRPr>
                <a:solidFill>
                  <a:srgbClr val="023338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23338"/>
              </a:buClr>
              <a:buSzPts val="1400"/>
              <a:buFont typeface="Barlow"/>
              <a:buChar char="●"/>
              <a:defRPr>
                <a:solidFill>
                  <a:srgbClr val="023338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23338"/>
              </a:buClr>
              <a:buSzPts val="1400"/>
              <a:buFont typeface="Barlow"/>
              <a:buChar char="○"/>
              <a:defRPr>
                <a:solidFill>
                  <a:srgbClr val="023338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23338"/>
              </a:buClr>
              <a:buSzPts val="1400"/>
              <a:buFont typeface="Barlow"/>
              <a:buChar char="■"/>
              <a:defRPr>
                <a:solidFill>
                  <a:srgbClr val="023338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23338"/>
              </a:buClr>
              <a:buSzPts val="1400"/>
              <a:buFont typeface="Barlow"/>
              <a:buChar char="●"/>
              <a:defRPr>
                <a:solidFill>
                  <a:srgbClr val="023338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23338"/>
              </a:buClr>
              <a:buSzPts val="1400"/>
              <a:buFont typeface="Barlow"/>
              <a:buChar char="○"/>
              <a:defRPr>
                <a:solidFill>
                  <a:srgbClr val="023338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23338"/>
              </a:buClr>
              <a:buSzPts val="1400"/>
              <a:buFont typeface="Barlow"/>
              <a:buChar char="■"/>
              <a:defRPr>
                <a:solidFill>
                  <a:srgbClr val="023338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rgbClr val="023338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algn="r">
              <a:buNone/>
              <a:defRPr sz="1000">
                <a:solidFill>
                  <a:srgbClr val="023338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lvl="2" algn="r">
              <a:buNone/>
              <a:defRPr sz="1000">
                <a:solidFill>
                  <a:srgbClr val="023338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lvl="3" algn="r">
              <a:buNone/>
              <a:defRPr sz="1000">
                <a:solidFill>
                  <a:srgbClr val="023338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lvl="4" algn="r">
              <a:buNone/>
              <a:defRPr sz="1000">
                <a:solidFill>
                  <a:srgbClr val="023338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lvl="5" algn="r">
              <a:buNone/>
              <a:defRPr sz="1000">
                <a:solidFill>
                  <a:srgbClr val="023338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lvl="6" algn="r">
              <a:buNone/>
              <a:defRPr sz="1000">
                <a:solidFill>
                  <a:srgbClr val="023338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lvl="7" algn="r">
              <a:buNone/>
              <a:defRPr sz="1000">
                <a:solidFill>
                  <a:srgbClr val="023338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lvl="8" algn="r">
              <a:buNone/>
              <a:defRPr sz="1000">
                <a:solidFill>
                  <a:srgbClr val="023338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" name="Google Shape;9;p1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8253402" y="4489129"/>
            <a:ext cx="618849" cy="618849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s://www.lexop.com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gif"/><Relationship Id="rId4" Type="http://schemas.openxmlformats.org/officeDocument/2006/relationships/hyperlink" Target="https://github.com/AndyObtiva/glimmer-dsl-swt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0.png"/><Relationship Id="rId4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Relationship Id="rId4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png"/><Relationship Id="rId4" Type="http://schemas.openxmlformats.org/officeDocument/2006/relationships/image" Target="../media/image2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0.png"/><Relationship Id="rId4" Type="http://schemas.openxmlformats.org/officeDocument/2006/relationships/image" Target="../media/image2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github.com/AndyObtiva/glimmer-dsl-libui#supported-keywords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github.com/AndyObtiva/glimmer-dsl-libui#supported-keywords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7.png"/><Relationship Id="rId4" Type="http://schemas.openxmlformats.org/officeDocument/2006/relationships/image" Target="../media/image1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1.png"/><Relationship Id="rId4" Type="http://schemas.openxmlformats.org/officeDocument/2006/relationships/image" Target="../media/image1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github.com/AndyObtiva/glimmer-dsl-libui#supported-keywords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github.com/AndyObtiva/glimmer-dsl-libui#supported-keywords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5.png"/><Relationship Id="rId4" Type="http://schemas.openxmlformats.org/officeDocument/2006/relationships/image" Target="../media/image2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hyperlink" Target="https://bit.ly/rubyconf2024desktop" TargetMode="Externa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0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9.png"/><Relationship Id="rId4" Type="http://schemas.openxmlformats.org/officeDocument/2006/relationships/image" Target="../media/image44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2.png"/><Relationship Id="rId4" Type="http://schemas.openxmlformats.org/officeDocument/2006/relationships/image" Target="../media/image34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4.png"/><Relationship Id="rId4" Type="http://schemas.openxmlformats.org/officeDocument/2006/relationships/image" Target="../media/image37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1.png"/><Relationship Id="rId4" Type="http://schemas.openxmlformats.org/officeDocument/2006/relationships/image" Target="../media/image38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8.png"/><Relationship Id="rId4" Type="http://schemas.openxmlformats.org/officeDocument/2006/relationships/image" Target="../media/image39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41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54.png"/><Relationship Id="rId4" Type="http://schemas.openxmlformats.org/officeDocument/2006/relationships/image" Target="../media/image3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bit.ly/rubyconf2024desktop" TargetMode="External"/><Relationship Id="rId4" Type="http://schemas.openxmlformats.org/officeDocument/2006/relationships/image" Target="../media/image56.png"/><Relationship Id="rId5" Type="http://schemas.openxmlformats.org/officeDocument/2006/relationships/image" Target="../media/image4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58.png"/><Relationship Id="rId4" Type="http://schemas.openxmlformats.org/officeDocument/2006/relationships/image" Target="../media/image47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84.png"/><Relationship Id="rId4" Type="http://schemas.openxmlformats.org/officeDocument/2006/relationships/image" Target="../media/image45.png"/><Relationship Id="rId5" Type="http://schemas.openxmlformats.org/officeDocument/2006/relationships/image" Target="../media/image48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82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57.png"/><Relationship Id="rId4" Type="http://schemas.openxmlformats.org/officeDocument/2006/relationships/image" Target="../media/image48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53.png"/><Relationship Id="rId4" Type="http://schemas.openxmlformats.org/officeDocument/2006/relationships/image" Target="../media/image48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50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8.xml"/><Relationship Id="rId3" Type="http://schemas.openxmlformats.org/officeDocument/2006/relationships/hyperlink" Target="https://github.com/AndyObtiva/glimmer-dsl-libui" TargetMode="External"/><Relationship Id="rId4" Type="http://schemas.openxmlformats.org/officeDocument/2006/relationships/hyperlink" Target="https://github.com/AndyObtiva/how-to-build-desktop-applications-in-ruby" TargetMode="External"/><Relationship Id="rId5" Type="http://schemas.openxmlformats.org/officeDocument/2006/relationships/hyperlink" Target="https://github.com/AndyObtiva/how-to-build-desktop-applications-in-ruby#resources" TargetMode="External"/><Relationship Id="rId6" Type="http://schemas.openxmlformats.org/officeDocument/2006/relationships/image" Target="../media/image50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6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49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61.png"/><Relationship Id="rId4" Type="http://schemas.openxmlformats.org/officeDocument/2006/relationships/image" Target="../media/image59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55.png"/><Relationship Id="rId4" Type="http://schemas.openxmlformats.org/officeDocument/2006/relationships/image" Target="../media/image63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51.png"/><Relationship Id="rId4" Type="http://schemas.openxmlformats.org/officeDocument/2006/relationships/image" Target="../media/image62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66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64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72.png"/><Relationship Id="rId4" Type="http://schemas.openxmlformats.org/officeDocument/2006/relationships/image" Target="../media/image52.png"/><Relationship Id="rId5" Type="http://schemas.openxmlformats.org/officeDocument/2006/relationships/image" Target="../media/image60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6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1.xml"/><Relationship Id="rId3" Type="http://schemas.openxmlformats.org/officeDocument/2006/relationships/hyperlink" Target="https://github.com/AndyObtiva/glimmer-dsl-libui/tree/master#data-binding-api" TargetMode="Externa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51.png"/><Relationship Id="rId4" Type="http://schemas.openxmlformats.org/officeDocument/2006/relationships/image" Target="../media/image69.png"/><Relationship Id="rId5" Type="http://schemas.openxmlformats.org/officeDocument/2006/relationships/image" Target="../media/image62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60.png"/><Relationship Id="rId4" Type="http://schemas.openxmlformats.org/officeDocument/2006/relationships/image" Target="../media/image79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73.png"/><Relationship Id="rId4" Type="http://schemas.openxmlformats.org/officeDocument/2006/relationships/image" Target="../media/image65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70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68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5.png"/><Relationship Id="rId6" Type="http://schemas.openxmlformats.org/officeDocument/2006/relationships/image" Target="../media/image8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67.png"/><Relationship Id="rId4" Type="http://schemas.openxmlformats.org/officeDocument/2006/relationships/image" Target="../media/image74.png"/><Relationship Id="rId5" Type="http://schemas.openxmlformats.org/officeDocument/2006/relationships/image" Target="../media/image71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81.png"/><Relationship Id="rId4" Type="http://schemas.openxmlformats.org/officeDocument/2006/relationships/image" Target="../media/image75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77.png"/><Relationship Id="rId4" Type="http://schemas.openxmlformats.org/officeDocument/2006/relationships/image" Target="../media/image83.png"/><Relationship Id="rId5" Type="http://schemas.openxmlformats.org/officeDocument/2006/relationships/image" Target="../media/image85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4.xm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5.xml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6.xml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7.xml"/><Relationship Id="rId3" Type="http://schemas.openxmlformats.org/officeDocument/2006/relationships/hyperlink" Target="https://github.com/AndyObtiva/glimmer-dsl-swt" TargetMode="External"/><Relationship Id="rId4" Type="http://schemas.openxmlformats.org/officeDocument/2006/relationships/hyperlink" Target="https://github.com/AndyObtiva/glimmer-dsl-wx" TargetMode="External"/><Relationship Id="rId5" Type="http://schemas.openxmlformats.org/officeDocument/2006/relationships/hyperlink" Target="https://github.com/AndyObtiva/glimmer-dsl-web" TargetMode="External"/><Relationship Id="rId6" Type="http://schemas.openxmlformats.org/officeDocument/2006/relationships/hyperlink" Target="https://github.com/AndyObtiva/glimmer" TargetMode="External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76.gif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9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Relationship Id="rId4" Type="http://schemas.openxmlformats.org/officeDocument/2006/relationships/image" Target="../media/image14.png"/><Relationship Id="rId5" Type="http://schemas.openxmlformats.org/officeDocument/2006/relationships/image" Target="../media/image3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76.gif"/><Relationship Id="rId4" Type="http://schemas.openxmlformats.org/officeDocument/2006/relationships/image" Target="../media/image78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76.gif"/><Relationship Id="rId4" Type="http://schemas.openxmlformats.org/officeDocument/2006/relationships/image" Target="../media/image80.png"/></Relationships>
</file>

<file path=ppt/slides/_rels/slide82.xml.rels><?xml version="1.0" encoding="UTF-8" standalone="yes"?><Relationships xmlns="http://schemas.openxmlformats.org/package/2006/relationships"><Relationship Id="rId11" Type="http://schemas.openxmlformats.org/officeDocument/2006/relationships/hyperlink" Target="https://www.youtube.com/@montreal-rb" TargetMode="External"/><Relationship Id="rId10" Type="http://schemas.openxmlformats.org/officeDocument/2006/relationships/hyperlink" Target="https://www.youtube.com/@glimmer-dsl" TargetMode="External"/><Relationship Id="rId13" Type="http://schemas.openxmlformats.org/officeDocument/2006/relationships/hyperlink" Target="https://github.com/AndyObtiva/glimmer-dsl-wx" TargetMode="External"/><Relationship Id="rId12" Type="http://schemas.openxmlformats.org/officeDocument/2006/relationships/hyperlink" Target="https://github.com/AndyObtiva/glimmer-dsl-swt" TargetMode="External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2.xml"/><Relationship Id="rId3" Type="http://schemas.openxmlformats.org/officeDocument/2006/relationships/hyperlink" Target="https://github.com/AndyObtiva/glimmer-dsl-libui" TargetMode="External"/><Relationship Id="rId4" Type="http://schemas.openxmlformats.org/officeDocument/2006/relationships/hyperlink" Target="https://github.com/AndyObtiva/how-to-build-desktop-applications-in-ruby" TargetMode="External"/><Relationship Id="rId9" Type="http://schemas.openxmlformats.org/officeDocument/2006/relationships/hyperlink" Target="https://twitter.com/AndyObtiva" TargetMode="External"/><Relationship Id="rId14" Type="http://schemas.openxmlformats.org/officeDocument/2006/relationships/hyperlink" Target="https://github.com/AndyObtiva/glimmer-dsl-web" TargetMode="External"/><Relationship Id="rId5" Type="http://schemas.openxmlformats.org/officeDocument/2006/relationships/hyperlink" Target="https://bit.ly/rubyconf2024desktop" TargetMode="External"/><Relationship Id="rId6" Type="http://schemas.openxmlformats.org/officeDocument/2006/relationships/hyperlink" Target="https://bit.ly/rubyconf2023desktop" TargetMode="External"/><Relationship Id="rId7" Type="http://schemas.openxmlformats.org/officeDocument/2006/relationships/hyperlink" Target="https://github.com/AndyObtiva" TargetMode="External"/><Relationship Id="rId8" Type="http://schemas.openxmlformats.org/officeDocument/2006/relationships/hyperlink" Target="https://andymaleh.blogspot.com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9"/>
          <p:cNvSpPr txBox="1"/>
          <p:nvPr>
            <p:ph type="ctrTitle"/>
          </p:nvPr>
        </p:nvSpPr>
        <p:spPr>
          <a:xfrm>
            <a:off x="425825" y="1380200"/>
            <a:ext cx="8277600" cy="226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440"/>
              <a:t>How To Build </a:t>
            </a:r>
            <a:endParaRPr sz="444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440"/>
              <a:t>Basic Desktop Applications </a:t>
            </a:r>
            <a:endParaRPr sz="444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440"/>
              <a:t>in Ruby</a:t>
            </a:r>
            <a:endParaRPr sz="444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1560"/>
          </a:p>
        </p:txBody>
      </p:sp>
      <p:sp>
        <p:nvSpPr>
          <p:cNvPr id="89" name="Google Shape;89;p19"/>
          <p:cNvSpPr txBox="1"/>
          <p:nvPr>
            <p:ph idx="1" type="subTitle"/>
          </p:nvPr>
        </p:nvSpPr>
        <p:spPr>
          <a:xfrm>
            <a:off x="311700" y="3498975"/>
            <a:ext cx="85206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/>
              <a:t>RubyConf 2024 Workshop (2h) • Thursday, November 14, 2023 11:15a-1:15p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Andy Maleh</a:t>
            </a:r>
            <a:r>
              <a:rPr lang="en" sz="2000"/>
              <a:t> • </a:t>
            </a:r>
            <a:r>
              <a:rPr lang="en" sz="2000"/>
              <a:t>Senior Software Engineer</a:t>
            </a:r>
            <a:r>
              <a:rPr lang="en" sz="2000"/>
              <a:t> • </a:t>
            </a:r>
            <a:r>
              <a:rPr lang="en" sz="2000" u="sng">
                <a:solidFill>
                  <a:schemeClr val="hlink"/>
                </a:solidFill>
                <a:hlinkClick r:id="rId3"/>
              </a:rPr>
              <a:t>Lexop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Fukuoka Ruby 2022 Special Award Winner • RailsConf/RubyConf Speaker</a:t>
            </a:r>
            <a:endParaRPr sz="20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8"/>
          <p:cNvSpPr txBox="1"/>
          <p:nvPr>
            <p:ph type="title"/>
          </p:nvPr>
        </p:nvSpPr>
        <p:spPr>
          <a:xfrm>
            <a:off x="404050" y="575950"/>
            <a:ext cx="83178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 To Glimmer</a:t>
            </a:r>
            <a:endParaRPr/>
          </a:p>
        </p:txBody>
      </p:sp>
      <p:pic>
        <p:nvPicPr>
          <p:cNvPr id="152" name="Google Shape;15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15" y="1211350"/>
            <a:ext cx="11565134" cy="3932150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8"/>
          <p:cNvSpPr txBox="1"/>
          <p:nvPr>
            <p:ph idx="1" type="body"/>
          </p:nvPr>
        </p:nvSpPr>
        <p:spPr>
          <a:xfrm>
            <a:off x="413975" y="4432100"/>
            <a:ext cx="8317800" cy="48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000"/>
              <a:t>           Source: </a:t>
            </a:r>
            <a:r>
              <a:rPr lang="en" sz="2000" u="sng">
                <a:solidFill>
                  <a:schemeClr val="hlink"/>
                </a:solidFill>
                <a:hlinkClick r:id="rId4"/>
              </a:rPr>
              <a:t>Glimmer DSL for SWT</a:t>
            </a:r>
            <a:endParaRPr sz="20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9"/>
          <p:cNvSpPr txBox="1"/>
          <p:nvPr>
            <p:ph type="title"/>
          </p:nvPr>
        </p:nvSpPr>
        <p:spPr>
          <a:xfrm>
            <a:off x="404050" y="575950"/>
            <a:ext cx="83178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Glimmer DSL for LibUI Design Principles</a:t>
            </a:r>
            <a:endParaRPr/>
          </a:p>
        </p:txBody>
      </p:sp>
      <p:sp>
        <p:nvSpPr>
          <p:cNvPr id="159" name="Google Shape;159;p29"/>
          <p:cNvSpPr txBox="1"/>
          <p:nvPr>
            <p:ph idx="1" type="body"/>
          </p:nvPr>
        </p:nvSpPr>
        <p:spPr>
          <a:xfrm>
            <a:off x="413971" y="1595775"/>
            <a:ext cx="83178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-32702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000"/>
              <a:t>The Ruby Way (including TIMTOWTDI: There Is More Than One Way To Do It)</a:t>
            </a:r>
            <a:endParaRPr sz="2000"/>
          </a:p>
          <a:p>
            <a:pPr indent="-32702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000"/>
              <a:t>Requiring the least amount of syntax possible to build GUI (Graphical User Interface)</a:t>
            </a:r>
            <a:endParaRPr sz="2000"/>
          </a:p>
          <a:p>
            <a:pPr indent="-32702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000"/>
              <a:t>Declarative syntax  that visually maps to the GUI control hierarchy</a:t>
            </a:r>
            <a:endParaRPr sz="2000"/>
          </a:p>
          <a:p>
            <a:pPr indent="-32702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000"/>
              <a:t>Ability to mix declarative and imperative code conveniently without needing awkward &amp; verbose technologies (e.g. no XML, HTML, ERB scriptlets, JSX)</a:t>
            </a:r>
            <a:endParaRPr sz="2000"/>
          </a:p>
          <a:p>
            <a:pPr indent="-32702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000"/>
              <a:t>Computers serve Software Engineers (not Software Engineers serve Computers)</a:t>
            </a:r>
            <a:endParaRPr sz="2000"/>
          </a:p>
          <a:p>
            <a:pPr indent="-32702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000"/>
              <a:t>T</a:t>
            </a:r>
            <a:r>
              <a:rPr lang="en" sz="2000"/>
              <a:t>hink only about real world concepts directly relevant to the GUI and interacting with it (no weird non-real-world irrelevant concepts like hooks/effects/immutability)</a:t>
            </a:r>
            <a:endParaRPr sz="2000"/>
          </a:p>
          <a:p>
            <a:pPr indent="-32702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000"/>
              <a:t>The Rails Way </a:t>
            </a:r>
            <a:r>
              <a:rPr lang="en" sz="2000"/>
              <a:t>Convention over Configuration via smart defaults and automation of low-level details</a:t>
            </a:r>
            <a:endParaRPr sz="2000"/>
          </a:p>
          <a:p>
            <a:pPr indent="-32702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000"/>
              <a:t>Modular Software Design (</a:t>
            </a:r>
            <a:r>
              <a:rPr lang="en" sz="2000"/>
              <a:t>e.g.</a:t>
            </a:r>
            <a:r>
              <a:rPr lang="en" sz="2000"/>
              <a:t> support for Components)</a:t>
            </a:r>
            <a:endParaRPr sz="2000"/>
          </a:p>
          <a:p>
            <a:pPr indent="-32702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000"/>
              <a:t>No premature optimization</a:t>
            </a:r>
            <a:endParaRPr sz="20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0"/>
          <p:cNvSpPr txBox="1"/>
          <p:nvPr>
            <p:ph type="title"/>
          </p:nvPr>
        </p:nvSpPr>
        <p:spPr>
          <a:xfrm>
            <a:off x="404050" y="575950"/>
            <a:ext cx="83178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GUI DSL Basics</a:t>
            </a:r>
            <a:endParaRPr/>
          </a:p>
        </p:txBody>
      </p:sp>
      <p:sp>
        <p:nvSpPr>
          <p:cNvPr id="165" name="Google Shape;165;p30"/>
          <p:cNvSpPr txBox="1"/>
          <p:nvPr>
            <p:ph idx="1" type="body"/>
          </p:nvPr>
        </p:nvSpPr>
        <p:spPr>
          <a:xfrm>
            <a:off x="413975" y="1699025"/>
            <a:ext cx="8317800" cy="289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Glimmer GUI DSL enables building Graphical User Interfaces with a Ruby embedded (internal) Domain Specific Language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1) Control Keyword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Underscored case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Declarative control construction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Ruby method behind the scenes</a:t>
            </a:r>
            <a:endParaRPr sz="2000"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000"/>
          </a:p>
        </p:txBody>
      </p:sp>
      <p:pic>
        <p:nvPicPr>
          <p:cNvPr id="166" name="Google Shape;16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04775" y="3964075"/>
            <a:ext cx="2667000" cy="72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91475" y="2478175"/>
            <a:ext cx="2876550" cy="220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1"/>
          <p:cNvSpPr txBox="1"/>
          <p:nvPr>
            <p:ph type="title"/>
          </p:nvPr>
        </p:nvSpPr>
        <p:spPr>
          <a:xfrm>
            <a:off x="404050" y="575950"/>
            <a:ext cx="83178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GUI DSL Basics</a:t>
            </a:r>
            <a:endParaRPr/>
          </a:p>
        </p:txBody>
      </p:sp>
      <p:sp>
        <p:nvSpPr>
          <p:cNvPr id="173" name="Google Shape;173;p31"/>
          <p:cNvSpPr txBox="1"/>
          <p:nvPr>
            <p:ph idx="1" type="body"/>
          </p:nvPr>
        </p:nvSpPr>
        <p:spPr>
          <a:xfrm>
            <a:off x="413975" y="1699025"/>
            <a:ext cx="8317800" cy="289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1) Control Keyword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Underscored case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Declarative control construction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Ruby method behind the scenes</a:t>
            </a:r>
            <a:endParaRPr sz="20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000"/>
          </a:p>
        </p:txBody>
      </p:sp>
      <p:pic>
        <p:nvPicPr>
          <p:cNvPr id="174" name="Google Shape;17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20313" y="3211850"/>
            <a:ext cx="2705100" cy="87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41725" y="1900401"/>
            <a:ext cx="3548800" cy="1803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2"/>
          <p:cNvSpPr txBox="1"/>
          <p:nvPr>
            <p:ph type="title"/>
          </p:nvPr>
        </p:nvSpPr>
        <p:spPr>
          <a:xfrm>
            <a:off x="404050" y="575950"/>
            <a:ext cx="83178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GUI DSL Basics</a:t>
            </a:r>
            <a:endParaRPr/>
          </a:p>
        </p:txBody>
      </p:sp>
      <p:sp>
        <p:nvSpPr>
          <p:cNvPr id="181" name="Google Shape;181;p32"/>
          <p:cNvSpPr txBox="1"/>
          <p:nvPr>
            <p:ph idx="1" type="body"/>
          </p:nvPr>
        </p:nvSpPr>
        <p:spPr>
          <a:xfrm>
            <a:off x="413975" y="1699025"/>
            <a:ext cx="8317800" cy="289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1) Control Keyword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Underscored case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Declarative control construction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Ruby method behind the scenes</a:t>
            </a:r>
            <a:endParaRPr sz="20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000"/>
          </a:p>
        </p:txBody>
      </p:sp>
      <p:pic>
        <p:nvPicPr>
          <p:cNvPr id="182" name="Google Shape;18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96150" y="3287025"/>
            <a:ext cx="2133600" cy="70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65250" y="1699025"/>
            <a:ext cx="2984474" cy="289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3"/>
          <p:cNvSpPr txBox="1"/>
          <p:nvPr>
            <p:ph type="title"/>
          </p:nvPr>
        </p:nvSpPr>
        <p:spPr>
          <a:xfrm>
            <a:off x="404050" y="575950"/>
            <a:ext cx="83178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GUI DSL Basics</a:t>
            </a:r>
            <a:endParaRPr/>
          </a:p>
        </p:txBody>
      </p:sp>
      <p:sp>
        <p:nvSpPr>
          <p:cNvPr id="189" name="Google Shape;189;p33"/>
          <p:cNvSpPr txBox="1"/>
          <p:nvPr>
            <p:ph idx="1" type="body"/>
          </p:nvPr>
        </p:nvSpPr>
        <p:spPr>
          <a:xfrm>
            <a:off x="413975" y="1699025"/>
            <a:ext cx="8317800" cy="289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1) Control Keyword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Underscored case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Declarative control construction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Ruby method behind the scenes</a:t>
            </a:r>
            <a:endParaRPr sz="20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000"/>
          </a:p>
        </p:txBody>
      </p:sp>
      <p:pic>
        <p:nvPicPr>
          <p:cNvPr id="190" name="Google Shape;19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48925" y="3328700"/>
            <a:ext cx="2247900" cy="78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65250" y="1699025"/>
            <a:ext cx="2984474" cy="289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4"/>
          <p:cNvSpPr txBox="1"/>
          <p:nvPr>
            <p:ph type="title"/>
          </p:nvPr>
        </p:nvSpPr>
        <p:spPr>
          <a:xfrm>
            <a:off x="404050" y="575950"/>
            <a:ext cx="83178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Controls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97" name="Google Shape;197;p34"/>
          <p:cNvSpPr txBox="1"/>
          <p:nvPr>
            <p:ph idx="1" type="body"/>
          </p:nvPr>
        </p:nvSpPr>
        <p:spPr>
          <a:xfrm>
            <a:off x="413975" y="1699025"/>
            <a:ext cx="3949200" cy="289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area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button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checkbox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code_area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combobox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color_button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date_time_picker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editable_combobox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entry</a:t>
            </a:r>
            <a:endParaRPr sz="2000"/>
          </a:p>
        </p:txBody>
      </p:sp>
      <p:sp>
        <p:nvSpPr>
          <p:cNvPr id="198" name="Google Shape;198;p34"/>
          <p:cNvSpPr txBox="1"/>
          <p:nvPr>
            <p:ph idx="1" type="body"/>
          </p:nvPr>
        </p:nvSpPr>
        <p:spPr>
          <a:xfrm>
            <a:off x="4831475" y="1699025"/>
            <a:ext cx="3890400" cy="289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font_button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form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grid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group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horizontal_box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horizontal_separator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image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label</a:t>
            </a:r>
            <a:endParaRPr sz="2000"/>
          </a:p>
        </p:txBody>
      </p:sp>
      <p:sp>
        <p:nvSpPr>
          <p:cNvPr id="199" name="Google Shape;199;p34"/>
          <p:cNvSpPr txBox="1"/>
          <p:nvPr>
            <p:ph idx="1" type="body"/>
          </p:nvPr>
        </p:nvSpPr>
        <p:spPr>
          <a:xfrm>
            <a:off x="413975" y="4432100"/>
            <a:ext cx="8317800" cy="48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000"/>
              <a:t>Full</a:t>
            </a:r>
            <a:r>
              <a:rPr lang="en" sz="2000"/>
              <a:t> list at: </a:t>
            </a:r>
            <a:r>
              <a:rPr lang="en" sz="2000" u="sng">
                <a:solidFill>
                  <a:schemeClr val="hlink"/>
                </a:solidFill>
                <a:hlinkClick r:id="rId3"/>
              </a:rPr>
              <a:t>Glimmer DSL for LibUI Supported Keywords</a:t>
            </a:r>
            <a:endParaRPr sz="20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5"/>
          <p:cNvSpPr txBox="1"/>
          <p:nvPr>
            <p:ph type="title"/>
          </p:nvPr>
        </p:nvSpPr>
        <p:spPr>
          <a:xfrm>
            <a:off x="404050" y="575950"/>
            <a:ext cx="83178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More </a:t>
            </a:r>
            <a:r>
              <a:rPr lang="en"/>
              <a:t>Controls</a:t>
            </a:r>
            <a:endParaRPr/>
          </a:p>
        </p:txBody>
      </p:sp>
      <p:sp>
        <p:nvSpPr>
          <p:cNvPr id="205" name="Google Shape;205;p35"/>
          <p:cNvSpPr txBox="1"/>
          <p:nvPr>
            <p:ph idx="1" type="body"/>
          </p:nvPr>
        </p:nvSpPr>
        <p:spPr>
          <a:xfrm>
            <a:off x="413975" y="1699025"/>
            <a:ext cx="3949200" cy="289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menu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menu_item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message_box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multiline_entry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password_entry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progress_bar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radio_buttons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scrolling_area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slider</a:t>
            </a:r>
            <a:endParaRPr sz="2000"/>
          </a:p>
        </p:txBody>
      </p:sp>
      <p:sp>
        <p:nvSpPr>
          <p:cNvPr id="206" name="Google Shape;206;p35"/>
          <p:cNvSpPr txBox="1"/>
          <p:nvPr>
            <p:ph idx="1" type="body"/>
          </p:nvPr>
        </p:nvSpPr>
        <p:spPr>
          <a:xfrm>
            <a:off x="4831475" y="1699025"/>
            <a:ext cx="3890400" cy="289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spinbox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tab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tab_item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table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time_picker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vertical_box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vertical_separator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window</a:t>
            </a:r>
            <a:endParaRPr sz="2000"/>
          </a:p>
        </p:txBody>
      </p:sp>
      <p:sp>
        <p:nvSpPr>
          <p:cNvPr id="207" name="Google Shape;207;p35"/>
          <p:cNvSpPr txBox="1"/>
          <p:nvPr>
            <p:ph idx="1" type="body"/>
          </p:nvPr>
        </p:nvSpPr>
        <p:spPr>
          <a:xfrm>
            <a:off x="413975" y="4432100"/>
            <a:ext cx="8317800" cy="48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000"/>
              <a:t>Full list at: </a:t>
            </a:r>
            <a:r>
              <a:rPr lang="en" sz="2000" u="sng">
                <a:solidFill>
                  <a:schemeClr val="hlink"/>
                </a:solidFill>
                <a:hlinkClick r:id="rId3"/>
              </a:rPr>
              <a:t>Glimmer DSL for LibUI Supported Keywords</a:t>
            </a:r>
            <a:endParaRPr sz="20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6"/>
          <p:cNvSpPr txBox="1"/>
          <p:nvPr>
            <p:ph type="title"/>
          </p:nvPr>
        </p:nvSpPr>
        <p:spPr>
          <a:xfrm>
            <a:off x="404050" y="575950"/>
            <a:ext cx="83178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GUI DSL Basics</a:t>
            </a:r>
            <a:endParaRPr/>
          </a:p>
        </p:txBody>
      </p:sp>
      <p:sp>
        <p:nvSpPr>
          <p:cNvPr id="213" name="Google Shape;213;p36"/>
          <p:cNvSpPr txBox="1"/>
          <p:nvPr>
            <p:ph idx="1" type="body"/>
          </p:nvPr>
        </p:nvSpPr>
        <p:spPr>
          <a:xfrm>
            <a:off x="413975" y="1708300"/>
            <a:ext cx="8317800" cy="289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2) Control Arguments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Optional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Match LibUI C API</a:t>
            </a:r>
            <a:endParaRPr sz="2000"/>
          </a:p>
        </p:txBody>
      </p:sp>
      <p:pic>
        <p:nvPicPr>
          <p:cNvPr id="214" name="Google Shape;21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050" y="3070250"/>
            <a:ext cx="8629650" cy="89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11150" y="860450"/>
            <a:ext cx="2876550" cy="220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7"/>
          <p:cNvSpPr txBox="1"/>
          <p:nvPr>
            <p:ph type="title"/>
          </p:nvPr>
        </p:nvSpPr>
        <p:spPr>
          <a:xfrm>
            <a:off x="404050" y="575950"/>
            <a:ext cx="83178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GUI DSL Basics</a:t>
            </a:r>
            <a:endParaRPr/>
          </a:p>
        </p:txBody>
      </p:sp>
      <p:sp>
        <p:nvSpPr>
          <p:cNvPr id="221" name="Google Shape;221;p37"/>
          <p:cNvSpPr txBox="1"/>
          <p:nvPr>
            <p:ph idx="1" type="body"/>
          </p:nvPr>
        </p:nvSpPr>
        <p:spPr>
          <a:xfrm>
            <a:off x="413975" y="1708300"/>
            <a:ext cx="8317800" cy="289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2) Control Arguments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Optional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Match LibUI C API</a:t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000"/>
          </a:p>
        </p:txBody>
      </p:sp>
      <p:pic>
        <p:nvPicPr>
          <p:cNvPr id="222" name="Google Shape;22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9050" y="3211300"/>
            <a:ext cx="9144000" cy="59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11150" y="860450"/>
            <a:ext cx="2876550" cy="220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0"/>
          <p:cNvSpPr txBox="1"/>
          <p:nvPr>
            <p:ph type="title"/>
          </p:nvPr>
        </p:nvSpPr>
        <p:spPr>
          <a:xfrm>
            <a:off x="265500" y="1912650"/>
            <a:ext cx="4045200" cy="131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</a:t>
            </a:r>
            <a:endParaRPr/>
          </a:p>
        </p:txBody>
      </p:sp>
      <p:sp>
        <p:nvSpPr>
          <p:cNvPr id="95" name="Google Shape;95;p20"/>
          <p:cNvSpPr txBox="1"/>
          <p:nvPr>
            <p:ph idx="2" type="body"/>
          </p:nvPr>
        </p:nvSpPr>
        <p:spPr>
          <a:xfrm>
            <a:off x="4731300" y="35725"/>
            <a:ext cx="4228200" cy="50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b="1" lang="en" sz="2000"/>
              <a:t>GUI Basics</a:t>
            </a:r>
            <a:endParaRPr b="1"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b="1" lang="en" sz="2000"/>
              <a:t>MVC Software Architecture</a:t>
            </a:r>
            <a:endParaRPr b="1"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b="1" lang="en" sz="2000"/>
              <a:t>MVP &amp; Data-Binding</a:t>
            </a:r>
            <a:endParaRPr b="1"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b="1" lang="en" sz="2000"/>
              <a:t>Advanced Data-Binding</a:t>
            </a:r>
            <a:endParaRPr b="1"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b="1" lang="en" sz="2000"/>
              <a:t>Custom Components (Bonus)</a:t>
            </a:r>
            <a:endParaRPr b="1" sz="20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8"/>
          <p:cNvSpPr txBox="1"/>
          <p:nvPr>
            <p:ph type="title"/>
          </p:nvPr>
        </p:nvSpPr>
        <p:spPr>
          <a:xfrm>
            <a:off x="404050" y="575950"/>
            <a:ext cx="83178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GUI DSL Basics</a:t>
            </a:r>
            <a:endParaRPr/>
          </a:p>
        </p:txBody>
      </p:sp>
      <p:sp>
        <p:nvSpPr>
          <p:cNvPr id="229" name="Google Shape;229;p38"/>
          <p:cNvSpPr txBox="1"/>
          <p:nvPr>
            <p:ph idx="1" type="body"/>
          </p:nvPr>
        </p:nvSpPr>
        <p:spPr>
          <a:xfrm>
            <a:off x="413975" y="1708300"/>
            <a:ext cx="8317800" cy="289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3) Control Content Block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Properties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Listeners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Nested Controls</a:t>
            </a:r>
            <a:endParaRPr sz="2000"/>
          </a:p>
        </p:txBody>
      </p:sp>
      <p:pic>
        <p:nvPicPr>
          <p:cNvPr id="230" name="Google Shape;23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9225" y="1452125"/>
            <a:ext cx="3467100" cy="240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9"/>
          <p:cNvSpPr txBox="1"/>
          <p:nvPr>
            <p:ph type="title"/>
          </p:nvPr>
        </p:nvSpPr>
        <p:spPr>
          <a:xfrm>
            <a:off x="404050" y="575950"/>
            <a:ext cx="83178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GUI DSL Basics</a:t>
            </a:r>
            <a:endParaRPr/>
          </a:p>
        </p:txBody>
      </p:sp>
      <p:sp>
        <p:nvSpPr>
          <p:cNvPr id="236" name="Google Shape;236;p39"/>
          <p:cNvSpPr txBox="1"/>
          <p:nvPr>
            <p:ph idx="1" type="body"/>
          </p:nvPr>
        </p:nvSpPr>
        <p:spPr>
          <a:xfrm>
            <a:off x="413975" y="1708300"/>
            <a:ext cx="8317800" cy="289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3) Control Content Block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Properties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Listeners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Nested Controls</a:t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000"/>
          </a:p>
        </p:txBody>
      </p:sp>
      <p:pic>
        <p:nvPicPr>
          <p:cNvPr id="237" name="Google Shape;23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6800" y="3283976"/>
            <a:ext cx="6939650" cy="1777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40"/>
          <p:cNvSpPr txBox="1"/>
          <p:nvPr>
            <p:ph type="title"/>
          </p:nvPr>
        </p:nvSpPr>
        <p:spPr>
          <a:xfrm>
            <a:off x="404050" y="575950"/>
            <a:ext cx="83178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GUI DSL Basics</a:t>
            </a:r>
            <a:endParaRPr/>
          </a:p>
        </p:txBody>
      </p:sp>
      <p:sp>
        <p:nvSpPr>
          <p:cNvPr id="243" name="Google Shape;243;p40"/>
          <p:cNvSpPr txBox="1"/>
          <p:nvPr>
            <p:ph idx="1" type="body"/>
          </p:nvPr>
        </p:nvSpPr>
        <p:spPr>
          <a:xfrm>
            <a:off x="413975" y="1708300"/>
            <a:ext cx="8317800" cy="289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3a) Control Content Block - Properties</a:t>
            </a:r>
            <a:endParaRPr sz="2000"/>
          </a:p>
        </p:txBody>
      </p:sp>
      <p:pic>
        <p:nvPicPr>
          <p:cNvPr id="244" name="Google Shape;24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8087" y="2254800"/>
            <a:ext cx="7689575" cy="259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Control Properties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250" name="Google Shape;250;p41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text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checked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editable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selected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color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time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margined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padded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value</a:t>
            </a:r>
            <a:endParaRPr sz="2000"/>
          </a:p>
        </p:txBody>
      </p:sp>
      <p:sp>
        <p:nvSpPr>
          <p:cNvPr id="251" name="Google Shape;251;p41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items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read_only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title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width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height</a:t>
            </a:r>
            <a:endParaRPr sz="2000"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252" name="Google Shape;252;p41"/>
          <p:cNvSpPr txBox="1"/>
          <p:nvPr>
            <p:ph idx="1" type="body"/>
          </p:nvPr>
        </p:nvSpPr>
        <p:spPr>
          <a:xfrm>
            <a:off x="413975" y="4432100"/>
            <a:ext cx="8317800" cy="48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000"/>
              <a:t>Full list at: </a:t>
            </a:r>
            <a:r>
              <a:rPr lang="en" sz="2000" u="sng">
                <a:solidFill>
                  <a:schemeClr val="hlink"/>
                </a:solidFill>
                <a:hlinkClick r:id="rId3"/>
              </a:rPr>
              <a:t>Glimmer DSL for LibUI Supported Keywords</a:t>
            </a:r>
            <a:endParaRPr sz="20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2"/>
          <p:cNvSpPr txBox="1"/>
          <p:nvPr>
            <p:ph type="title"/>
          </p:nvPr>
        </p:nvSpPr>
        <p:spPr>
          <a:xfrm>
            <a:off x="404050" y="575950"/>
            <a:ext cx="83178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GUI DSL Basics</a:t>
            </a:r>
            <a:endParaRPr/>
          </a:p>
        </p:txBody>
      </p:sp>
      <p:sp>
        <p:nvSpPr>
          <p:cNvPr id="258" name="Google Shape;258;p42"/>
          <p:cNvSpPr txBox="1"/>
          <p:nvPr>
            <p:ph idx="1" type="body"/>
          </p:nvPr>
        </p:nvSpPr>
        <p:spPr>
          <a:xfrm>
            <a:off x="413975" y="1708300"/>
            <a:ext cx="8317800" cy="289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3b) Control Content Block - Listeners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Have `on_` prefix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Observer Pattern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Imperative code block</a:t>
            </a:r>
            <a:endParaRPr sz="2000"/>
          </a:p>
        </p:txBody>
      </p:sp>
      <p:pic>
        <p:nvPicPr>
          <p:cNvPr id="259" name="Google Shape;25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02900" y="2265225"/>
            <a:ext cx="4342100" cy="239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3"/>
          <p:cNvSpPr txBox="1"/>
          <p:nvPr>
            <p:ph type="title"/>
          </p:nvPr>
        </p:nvSpPr>
        <p:spPr>
          <a:xfrm>
            <a:off x="404050" y="575950"/>
            <a:ext cx="83178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GUI DSL Basics</a:t>
            </a:r>
            <a:endParaRPr/>
          </a:p>
        </p:txBody>
      </p:sp>
      <p:sp>
        <p:nvSpPr>
          <p:cNvPr id="265" name="Google Shape;265;p43"/>
          <p:cNvSpPr txBox="1"/>
          <p:nvPr>
            <p:ph idx="1" type="body"/>
          </p:nvPr>
        </p:nvSpPr>
        <p:spPr>
          <a:xfrm>
            <a:off x="413975" y="1708300"/>
            <a:ext cx="8317800" cy="289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3b) Control Content Block - Listeners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Have `on_` prefix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Observer Pattern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Imperative code block</a:t>
            </a:r>
            <a:endParaRPr sz="2000"/>
          </a:p>
        </p:txBody>
      </p:sp>
      <p:pic>
        <p:nvPicPr>
          <p:cNvPr id="266" name="Google Shape;266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2125" y="2246100"/>
            <a:ext cx="4469651" cy="2635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Control Listeners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272" name="Google Shape;272;p44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on_clicked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on_changed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on_toggled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on_closing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on_content_size_changed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on_destroy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on_draw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on_selected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on_edited</a:t>
            </a:r>
            <a:endParaRPr sz="2000"/>
          </a:p>
        </p:txBody>
      </p:sp>
      <p:sp>
        <p:nvSpPr>
          <p:cNvPr id="273" name="Google Shape;273;p44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on_mouse_down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on_mouse_up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on_mouse_drag_started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on_mouse_dragged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on_mouse_dropped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on_mouse_entered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on_mouse_exited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on_key_down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on_key_up</a:t>
            </a:r>
            <a:endParaRPr sz="2000"/>
          </a:p>
        </p:txBody>
      </p:sp>
      <p:sp>
        <p:nvSpPr>
          <p:cNvPr id="274" name="Google Shape;274;p44"/>
          <p:cNvSpPr txBox="1"/>
          <p:nvPr>
            <p:ph idx="1" type="body"/>
          </p:nvPr>
        </p:nvSpPr>
        <p:spPr>
          <a:xfrm>
            <a:off x="413975" y="4432100"/>
            <a:ext cx="8317800" cy="48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000"/>
              <a:t>Full list at: </a:t>
            </a:r>
            <a:r>
              <a:rPr lang="en" sz="2000" u="sng">
                <a:solidFill>
                  <a:schemeClr val="hlink"/>
                </a:solidFill>
                <a:hlinkClick r:id="rId3"/>
              </a:rPr>
              <a:t>Glimmer DSL for LibUI Supported Keywords</a:t>
            </a:r>
            <a:endParaRPr sz="20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5"/>
          <p:cNvSpPr txBox="1"/>
          <p:nvPr>
            <p:ph type="title"/>
          </p:nvPr>
        </p:nvSpPr>
        <p:spPr>
          <a:xfrm>
            <a:off x="404050" y="575950"/>
            <a:ext cx="83178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GUI DSL Basics</a:t>
            </a:r>
            <a:endParaRPr/>
          </a:p>
        </p:txBody>
      </p:sp>
      <p:sp>
        <p:nvSpPr>
          <p:cNvPr id="280" name="Google Shape;280;p45"/>
          <p:cNvSpPr txBox="1"/>
          <p:nvPr>
            <p:ph idx="1" type="body"/>
          </p:nvPr>
        </p:nvSpPr>
        <p:spPr>
          <a:xfrm>
            <a:off x="413975" y="1708300"/>
            <a:ext cx="8317800" cy="343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3c) Control Content Block - Nested Controls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Declarative Hierarchy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Composite Pattern</a:t>
            </a:r>
            <a:endParaRPr sz="2000"/>
          </a:p>
        </p:txBody>
      </p:sp>
      <p:pic>
        <p:nvPicPr>
          <p:cNvPr id="281" name="Google Shape;281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6900" y="2227100"/>
            <a:ext cx="4324701" cy="227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6"/>
          <p:cNvSpPr txBox="1"/>
          <p:nvPr>
            <p:ph type="title"/>
          </p:nvPr>
        </p:nvSpPr>
        <p:spPr>
          <a:xfrm>
            <a:off x="404050" y="575950"/>
            <a:ext cx="83178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GUI DSL Basics</a:t>
            </a:r>
            <a:endParaRPr/>
          </a:p>
        </p:txBody>
      </p:sp>
      <p:pic>
        <p:nvPicPr>
          <p:cNvPr id="287" name="Google Shape;287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91125" y="1097125"/>
            <a:ext cx="3084125" cy="4046375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46"/>
          <p:cNvSpPr txBox="1"/>
          <p:nvPr>
            <p:ph idx="1" type="body"/>
          </p:nvPr>
        </p:nvSpPr>
        <p:spPr>
          <a:xfrm>
            <a:off x="413975" y="1708300"/>
            <a:ext cx="8317800" cy="343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3d) Control Content Block - Layouts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Layout controls:</a:t>
            </a:r>
            <a:endParaRPr sz="2000"/>
          </a:p>
          <a:p>
            <a:pPr indent="-355600" lvl="2" marL="1371600" rtl="0" algn="l">
              <a:spcBef>
                <a:spcPts val="0"/>
              </a:spcBef>
              <a:spcAft>
                <a:spcPts val="0"/>
              </a:spcAft>
              <a:buSzPts val="2000"/>
              <a:buFont typeface="Courier New"/>
              <a:buChar char="■"/>
            </a:pPr>
            <a:r>
              <a:rPr b="1" lang="en" sz="2000">
                <a:latin typeface="Courier New"/>
                <a:ea typeface="Courier New"/>
                <a:cs typeface="Courier New"/>
                <a:sym typeface="Courier New"/>
              </a:rPr>
              <a:t>vertical_box</a:t>
            </a:r>
            <a:endParaRPr b="1" sz="2000">
              <a:latin typeface="Courier New"/>
              <a:ea typeface="Courier New"/>
              <a:cs typeface="Courier New"/>
              <a:sym typeface="Courier New"/>
            </a:endParaRPr>
          </a:p>
          <a:p>
            <a:pPr indent="-355600" lvl="2" marL="1371600" rtl="0" algn="l">
              <a:spcBef>
                <a:spcPts val="0"/>
              </a:spcBef>
              <a:spcAft>
                <a:spcPts val="0"/>
              </a:spcAft>
              <a:buSzPts val="2000"/>
              <a:buFont typeface="Courier New"/>
              <a:buChar char="■"/>
            </a:pPr>
            <a:r>
              <a:rPr b="1" lang="en" sz="2000">
                <a:latin typeface="Courier New"/>
                <a:ea typeface="Courier New"/>
                <a:cs typeface="Courier New"/>
                <a:sym typeface="Courier New"/>
              </a:rPr>
              <a:t>horizontal_box</a:t>
            </a:r>
            <a:endParaRPr b="1" sz="2000">
              <a:latin typeface="Courier New"/>
              <a:ea typeface="Courier New"/>
              <a:cs typeface="Courier New"/>
              <a:sym typeface="Courier New"/>
            </a:endParaRPr>
          </a:p>
          <a:p>
            <a:pPr indent="-355600" lvl="2" marL="1371600" rtl="0" algn="l">
              <a:spcBef>
                <a:spcPts val="0"/>
              </a:spcBef>
              <a:spcAft>
                <a:spcPts val="0"/>
              </a:spcAft>
              <a:buSzPts val="2000"/>
              <a:buFont typeface="Courier New"/>
              <a:buChar char="■"/>
            </a:pPr>
            <a:r>
              <a:rPr b="1" lang="en" sz="2000">
                <a:latin typeface="Courier New"/>
                <a:ea typeface="Courier New"/>
                <a:cs typeface="Courier New"/>
                <a:sym typeface="Courier New"/>
              </a:rPr>
              <a:t>form</a:t>
            </a:r>
            <a:endParaRPr b="1" sz="2000">
              <a:latin typeface="Courier New"/>
              <a:ea typeface="Courier New"/>
              <a:cs typeface="Courier New"/>
              <a:sym typeface="Courier New"/>
            </a:endParaRPr>
          </a:p>
          <a:p>
            <a:pPr indent="-355600" lvl="2" marL="1371600" rtl="0" algn="l">
              <a:spcBef>
                <a:spcPts val="0"/>
              </a:spcBef>
              <a:spcAft>
                <a:spcPts val="0"/>
              </a:spcAft>
              <a:buSzPts val="2000"/>
              <a:buChar char="■"/>
            </a:pPr>
            <a:r>
              <a:rPr b="1" lang="en" sz="2000">
                <a:latin typeface="Courier New"/>
                <a:ea typeface="Courier New"/>
                <a:cs typeface="Courier New"/>
                <a:sym typeface="Courier New"/>
              </a:rPr>
              <a:t>grid</a:t>
            </a:r>
            <a:r>
              <a:rPr lang="en" sz="2000"/>
              <a:t> (unstable)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Inside box layouts, </a:t>
            </a:r>
            <a:r>
              <a:rPr b="1" lang="en" sz="2000">
                <a:latin typeface="Courier New"/>
                <a:ea typeface="Courier New"/>
                <a:cs typeface="Courier New"/>
                <a:sym typeface="Courier New"/>
              </a:rPr>
              <a:t>stretchy</a:t>
            </a:r>
            <a:r>
              <a:rPr lang="en" sz="2000"/>
              <a:t> prop                                                            decides taking all space or not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Inside form layout, </a:t>
            </a:r>
            <a:r>
              <a:rPr b="1" lang="en" sz="2000">
                <a:latin typeface="Courier New"/>
                <a:ea typeface="Courier New"/>
                <a:cs typeface="Courier New"/>
                <a:sym typeface="Courier New"/>
              </a:rPr>
              <a:t>label</a:t>
            </a:r>
            <a:r>
              <a:rPr lang="en" sz="2000"/>
              <a:t> prop                                                                generates label for each control</a:t>
            </a:r>
            <a:endParaRPr sz="20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7"/>
          <p:cNvSpPr txBox="1"/>
          <p:nvPr>
            <p:ph type="title"/>
          </p:nvPr>
        </p:nvSpPr>
        <p:spPr>
          <a:xfrm>
            <a:off x="404050" y="575950"/>
            <a:ext cx="83178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GUI DSL Basics</a:t>
            </a:r>
            <a:endParaRPr/>
          </a:p>
        </p:txBody>
      </p:sp>
      <p:sp>
        <p:nvSpPr>
          <p:cNvPr id="294" name="Google Shape;294;p47"/>
          <p:cNvSpPr txBox="1"/>
          <p:nvPr>
            <p:ph idx="1" type="body"/>
          </p:nvPr>
        </p:nvSpPr>
        <p:spPr>
          <a:xfrm>
            <a:off x="413975" y="1708300"/>
            <a:ext cx="8317800" cy="343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34607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000"/>
              <a:t>3e) Control Content Block - Table Columns</a:t>
            </a:r>
            <a:endParaRPr sz="2000"/>
          </a:p>
          <a:p>
            <a:pPr indent="-346075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2000"/>
              <a:t>Columns can be nested under </a:t>
            </a:r>
            <a:r>
              <a:rPr b="1" lang="en" sz="2000">
                <a:latin typeface="Courier New"/>
                <a:ea typeface="Courier New"/>
                <a:cs typeface="Courier New"/>
                <a:sym typeface="Courier New"/>
              </a:rPr>
              <a:t>table</a:t>
            </a:r>
            <a:r>
              <a:rPr lang="en" sz="2000"/>
              <a:t>:</a:t>
            </a:r>
            <a:endParaRPr sz="2000"/>
          </a:p>
          <a:p>
            <a:pPr indent="-346075" lvl="2" marL="1371600" rtl="0" algn="l">
              <a:spcBef>
                <a:spcPts val="0"/>
              </a:spcBef>
              <a:spcAft>
                <a:spcPts val="0"/>
              </a:spcAft>
              <a:buSzPct val="100000"/>
              <a:buChar char="■"/>
            </a:pPr>
            <a:r>
              <a:rPr lang="en" sz="2000"/>
              <a:t>background_color_column</a:t>
            </a:r>
            <a:endParaRPr sz="2000"/>
          </a:p>
          <a:p>
            <a:pPr indent="-346075" lvl="2" marL="1371600" rtl="0" algn="l">
              <a:spcBef>
                <a:spcPts val="0"/>
              </a:spcBef>
              <a:spcAft>
                <a:spcPts val="0"/>
              </a:spcAft>
              <a:buSzPct val="100000"/>
              <a:buChar char="■"/>
            </a:pPr>
            <a:r>
              <a:rPr lang="en" sz="2000"/>
              <a:t>checkbox_column</a:t>
            </a:r>
            <a:endParaRPr sz="2000"/>
          </a:p>
          <a:p>
            <a:pPr indent="-346075" lvl="2" marL="1371600" rtl="0" algn="l">
              <a:spcBef>
                <a:spcPts val="0"/>
              </a:spcBef>
              <a:spcAft>
                <a:spcPts val="0"/>
              </a:spcAft>
              <a:buSzPct val="100000"/>
              <a:buChar char="■"/>
            </a:pPr>
            <a:r>
              <a:rPr lang="en" sz="2000"/>
              <a:t>checkbox_text_column</a:t>
            </a:r>
            <a:endParaRPr sz="2000"/>
          </a:p>
          <a:p>
            <a:pPr indent="-346075" lvl="2" marL="1371600" rtl="0" algn="l">
              <a:spcBef>
                <a:spcPts val="0"/>
              </a:spcBef>
              <a:spcAft>
                <a:spcPts val="0"/>
              </a:spcAft>
              <a:buSzPct val="100000"/>
              <a:buChar char="■"/>
            </a:pPr>
            <a:r>
              <a:rPr lang="en" sz="2000"/>
              <a:t>checkbox_text_color_column</a:t>
            </a:r>
            <a:endParaRPr sz="2000"/>
          </a:p>
          <a:p>
            <a:pPr indent="-346075" lvl="2" marL="1371600" rtl="0" algn="l">
              <a:spcBef>
                <a:spcPts val="0"/>
              </a:spcBef>
              <a:spcAft>
                <a:spcPts val="0"/>
              </a:spcAft>
              <a:buSzPct val="100000"/>
              <a:buChar char="■"/>
            </a:pPr>
            <a:r>
              <a:rPr lang="en" sz="2000"/>
              <a:t>image_column</a:t>
            </a:r>
            <a:endParaRPr sz="2000"/>
          </a:p>
          <a:p>
            <a:pPr indent="-346075" lvl="2" marL="1371600" rtl="0" algn="l">
              <a:spcBef>
                <a:spcPts val="0"/>
              </a:spcBef>
              <a:spcAft>
                <a:spcPts val="0"/>
              </a:spcAft>
              <a:buSzPct val="100000"/>
              <a:buChar char="■"/>
            </a:pPr>
            <a:r>
              <a:rPr lang="en" sz="2000"/>
              <a:t>image_text_column</a:t>
            </a:r>
            <a:endParaRPr sz="2000"/>
          </a:p>
          <a:p>
            <a:pPr indent="-346075" lvl="2" marL="1371600" rtl="0" algn="l">
              <a:spcBef>
                <a:spcPts val="0"/>
              </a:spcBef>
              <a:spcAft>
                <a:spcPts val="0"/>
              </a:spcAft>
              <a:buSzPct val="100000"/>
              <a:buChar char="■"/>
            </a:pPr>
            <a:r>
              <a:rPr lang="en" sz="2000"/>
              <a:t>image_text_color_column</a:t>
            </a:r>
            <a:endParaRPr sz="2000"/>
          </a:p>
          <a:p>
            <a:pPr indent="-346075" lvl="2" marL="1371600" rtl="0" algn="l">
              <a:spcBef>
                <a:spcPts val="0"/>
              </a:spcBef>
              <a:spcAft>
                <a:spcPts val="0"/>
              </a:spcAft>
              <a:buSzPct val="100000"/>
              <a:buChar char="■"/>
            </a:pPr>
            <a:r>
              <a:rPr lang="en" sz="2000"/>
              <a:t>text_column</a:t>
            </a:r>
            <a:endParaRPr sz="2000"/>
          </a:p>
          <a:p>
            <a:pPr indent="-346075" lvl="2" marL="1371600" rtl="0" algn="l">
              <a:spcBef>
                <a:spcPts val="0"/>
              </a:spcBef>
              <a:spcAft>
                <a:spcPts val="0"/>
              </a:spcAft>
              <a:buSzPct val="100000"/>
              <a:buChar char="■"/>
            </a:pPr>
            <a:r>
              <a:rPr lang="en" sz="2000"/>
              <a:t>text_color_column</a:t>
            </a:r>
            <a:endParaRPr sz="2000"/>
          </a:p>
          <a:p>
            <a:pPr indent="-346075" lvl="2" marL="1371600" rtl="0" algn="l">
              <a:spcBef>
                <a:spcPts val="0"/>
              </a:spcBef>
              <a:spcAft>
                <a:spcPts val="0"/>
              </a:spcAft>
              <a:buSzPct val="100000"/>
              <a:buChar char="■"/>
            </a:pPr>
            <a:r>
              <a:rPr lang="en" sz="2000"/>
              <a:t>progress_bar_column</a:t>
            </a:r>
            <a:endParaRPr sz="2000"/>
          </a:p>
        </p:txBody>
      </p:sp>
      <p:pic>
        <p:nvPicPr>
          <p:cNvPr id="295" name="Google Shape;295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7800" y="3419975"/>
            <a:ext cx="3743325" cy="159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92250" y="1626425"/>
            <a:ext cx="3674425" cy="1675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5462" y="176212"/>
            <a:ext cx="4791074" cy="4791074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21"/>
          <p:cNvSpPr txBox="1"/>
          <p:nvPr/>
        </p:nvSpPr>
        <p:spPr>
          <a:xfrm>
            <a:off x="-136325" y="4579850"/>
            <a:ext cx="9144000" cy="2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23338"/>
                </a:solidFill>
                <a:latin typeface="Barlow"/>
                <a:ea typeface="Barlow"/>
                <a:cs typeface="Barlow"/>
                <a:sym typeface="Barlow"/>
              </a:rPr>
              <a:t>Presentation Slides for How To Build Basic Desktop Applications in Ruby</a:t>
            </a:r>
            <a:endParaRPr sz="2000">
              <a:solidFill>
                <a:srgbClr val="023338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02" name="Google Shape;102;p21"/>
          <p:cNvSpPr txBox="1"/>
          <p:nvPr/>
        </p:nvSpPr>
        <p:spPr>
          <a:xfrm>
            <a:off x="1818475" y="72700"/>
            <a:ext cx="5234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u="sng"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  <a:hlinkClick r:id="rId4"/>
              </a:rPr>
              <a:t>bit.ly/rubyconf2024desktop</a:t>
            </a:r>
            <a:endParaRPr sz="2000">
              <a:solidFill>
                <a:srgbClr val="023338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8"/>
          <p:cNvSpPr txBox="1"/>
          <p:nvPr>
            <p:ph idx="1" type="body"/>
          </p:nvPr>
        </p:nvSpPr>
        <p:spPr>
          <a:xfrm>
            <a:off x="413975" y="1708300"/>
            <a:ext cx="8317800" cy="289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4) Control Operations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Invoked through Ruby Methods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Match LibUI C API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Proxy calls to wrapped LibUI objects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Include access to control properties after construction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Behavior is sometimes augmented with smart defaults</a:t>
            </a:r>
            <a:endParaRPr sz="2000"/>
          </a:p>
          <a:p>
            <a:pPr indent="-355600" lvl="2" marL="1371600" rtl="0" algn="l">
              <a:spcBef>
                <a:spcPts val="0"/>
              </a:spcBef>
              <a:spcAft>
                <a:spcPts val="0"/>
              </a:spcAft>
              <a:buSzPts val="2000"/>
              <a:buChar char="■"/>
            </a:pPr>
            <a:r>
              <a:rPr lang="en" sz="2000"/>
              <a:t>e.g. </a:t>
            </a:r>
            <a:r>
              <a:rPr b="1" lang="en" sz="2000">
                <a:latin typeface="Courier New"/>
                <a:ea typeface="Courier New"/>
                <a:cs typeface="Courier New"/>
                <a:sym typeface="Courier New"/>
              </a:rPr>
              <a:t>window.show</a:t>
            </a:r>
            <a:r>
              <a:rPr lang="en" sz="2000"/>
              <a:t> starts GUI event loop</a:t>
            </a:r>
            <a:endParaRPr sz="2000"/>
          </a:p>
        </p:txBody>
      </p:sp>
      <p:sp>
        <p:nvSpPr>
          <p:cNvPr id="302" name="Google Shape;302;p48"/>
          <p:cNvSpPr txBox="1"/>
          <p:nvPr>
            <p:ph type="title"/>
          </p:nvPr>
        </p:nvSpPr>
        <p:spPr>
          <a:xfrm>
            <a:off x="404050" y="575950"/>
            <a:ext cx="83178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GUI DSL Basics</a:t>
            </a:r>
            <a:endParaRPr/>
          </a:p>
        </p:txBody>
      </p:sp>
      <p:pic>
        <p:nvPicPr>
          <p:cNvPr id="303" name="Google Shape;303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64800" y="1211350"/>
            <a:ext cx="2257061" cy="158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9"/>
          <p:cNvSpPr txBox="1"/>
          <p:nvPr>
            <p:ph type="title"/>
          </p:nvPr>
        </p:nvSpPr>
        <p:spPr>
          <a:xfrm>
            <a:off x="404050" y="575950"/>
            <a:ext cx="83178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GUI DSL Basics</a:t>
            </a:r>
            <a:endParaRPr/>
          </a:p>
        </p:txBody>
      </p:sp>
      <p:sp>
        <p:nvSpPr>
          <p:cNvPr id="309" name="Google Shape;309;p49"/>
          <p:cNvSpPr txBox="1"/>
          <p:nvPr>
            <p:ph idx="1" type="body"/>
          </p:nvPr>
        </p:nvSpPr>
        <p:spPr>
          <a:xfrm>
            <a:off x="413975" y="1708300"/>
            <a:ext cx="8317800" cy="289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4) Control Operations (Ruby object methods)</a:t>
            </a:r>
            <a:endParaRPr sz="2000"/>
          </a:p>
        </p:txBody>
      </p:sp>
      <p:pic>
        <p:nvPicPr>
          <p:cNvPr id="310" name="Google Shape;310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50" y="2845575"/>
            <a:ext cx="8968402" cy="167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5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Section 1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GUI Basics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Exercises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51"/>
          <p:cNvSpPr txBox="1"/>
          <p:nvPr>
            <p:ph type="title"/>
          </p:nvPr>
        </p:nvSpPr>
        <p:spPr>
          <a:xfrm>
            <a:off x="404050" y="575950"/>
            <a:ext cx="83178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Exercise 1: Empty Window</a:t>
            </a:r>
            <a:endParaRPr/>
          </a:p>
        </p:txBody>
      </p:sp>
      <p:sp>
        <p:nvSpPr>
          <p:cNvPr id="321" name="Google Shape;321;p51"/>
          <p:cNvSpPr txBox="1"/>
          <p:nvPr>
            <p:ph idx="1" type="body"/>
          </p:nvPr>
        </p:nvSpPr>
        <p:spPr>
          <a:xfrm>
            <a:off x="413971" y="1595775"/>
            <a:ext cx="83178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Ensure Glimmer Meta-Example is open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Go to Basic Window example</a:t>
            </a:r>
            <a:endParaRPr b="1" sz="2000">
              <a:latin typeface="Courier New"/>
              <a:ea typeface="Courier New"/>
              <a:cs typeface="Courier New"/>
              <a:sym typeface="Courier New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Delete all code below </a:t>
            </a:r>
            <a:r>
              <a:rPr b="1" lang="en" sz="2000">
                <a:latin typeface="Courier New"/>
                <a:ea typeface="Courier New"/>
                <a:cs typeface="Courier New"/>
                <a:sym typeface="Courier New"/>
              </a:rPr>
              <a:t>include Glimmer</a:t>
            </a:r>
            <a:endParaRPr b="1" sz="2000">
              <a:latin typeface="Courier New"/>
              <a:ea typeface="Courier New"/>
              <a:cs typeface="Courier New"/>
              <a:sym typeface="Courier New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Add this code in place of old code and launch app:</a:t>
            </a:r>
            <a:endParaRPr sz="2000"/>
          </a:p>
        </p:txBody>
      </p:sp>
      <p:pic>
        <p:nvPicPr>
          <p:cNvPr id="322" name="Google Shape;322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58200" y="1595775"/>
            <a:ext cx="1809750" cy="169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6525" y="3291225"/>
            <a:ext cx="1704371" cy="27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52"/>
          <p:cNvSpPr txBox="1"/>
          <p:nvPr>
            <p:ph type="title"/>
          </p:nvPr>
        </p:nvSpPr>
        <p:spPr>
          <a:xfrm>
            <a:off x="404050" y="575950"/>
            <a:ext cx="83178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Exercise 2: Hello, World! Window w/ Args</a:t>
            </a:r>
            <a:endParaRPr/>
          </a:p>
        </p:txBody>
      </p:sp>
      <p:sp>
        <p:nvSpPr>
          <p:cNvPr id="329" name="Google Shape;329;p52"/>
          <p:cNvSpPr txBox="1"/>
          <p:nvPr>
            <p:ph idx="1" type="body"/>
          </p:nvPr>
        </p:nvSpPr>
        <p:spPr>
          <a:xfrm>
            <a:off x="413971" y="1595775"/>
            <a:ext cx="83178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Add this code in place of last code and launch app:</a:t>
            </a:r>
            <a:endParaRPr sz="2000"/>
          </a:p>
        </p:txBody>
      </p:sp>
      <p:pic>
        <p:nvPicPr>
          <p:cNvPr id="330" name="Google Shape;33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5300" y="2226550"/>
            <a:ext cx="4163826" cy="30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64650" y="1595775"/>
            <a:ext cx="1809750" cy="1695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53"/>
          <p:cNvSpPr txBox="1"/>
          <p:nvPr>
            <p:ph type="title"/>
          </p:nvPr>
        </p:nvSpPr>
        <p:spPr>
          <a:xfrm>
            <a:off x="404050" y="575950"/>
            <a:ext cx="83178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Exercise 3: Hello, World! Window w/ Props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p53"/>
          <p:cNvSpPr txBox="1"/>
          <p:nvPr>
            <p:ph idx="1" type="body"/>
          </p:nvPr>
        </p:nvSpPr>
        <p:spPr>
          <a:xfrm>
            <a:off x="413971" y="1595775"/>
            <a:ext cx="83178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Add this code in place of last code and launch app:</a:t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000"/>
          </a:p>
        </p:txBody>
      </p:sp>
      <p:pic>
        <p:nvPicPr>
          <p:cNvPr id="338" name="Google Shape;338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64650" y="1595775"/>
            <a:ext cx="1809750" cy="169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1350" y="2103675"/>
            <a:ext cx="3424000" cy="93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54"/>
          <p:cNvSpPr txBox="1"/>
          <p:nvPr>
            <p:ph type="title"/>
          </p:nvPr>
        </p:nvSpPr>
        <p:spPr>
          <a:xfrm>
            <a:off x="404050" y="575950"/>
            <a:ext cx="83178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Exercise 4: Hello, World! Window + Label w/ Args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p54"/>
          <p:cNvSpPr txBox="1"/>
          <p:nvPr>
            <p:ph idx="1" type="body"/>
          </p:nvPr>
        </p:nvSpPr>
        <p:spPr>
          <a:xfrm>
            <a:off x="413971" y="1595775"/>
            <a:ext cx="83178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Add this code in place of last code and launch app:</a:t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000"/>
          </a:p>
        </p:txBody>
      </p:sp>
      <p:pic>
        <p:nvPicPr>
          <p:cNvPr id="346" name="Google Shape;346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0475" y="2111050"/>
            <a:ext cx="3723475" cy="921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18925" y="1595775"/>
            <a:ext cx="1813725" cy="42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55"/>
          <p:cNvSpPr txBox="1"/>
          <p:nvPr>
            <p:ph type="title"/>
          </p:nvPr>
        </p:nvSpPr>
        <p:spPr>
          <a:xfrm>
            <a:off x="404050" y="575950"/>
            <a:ext cx="83178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Exercise 5: Hello, World! Window + Label w/ Props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p55"/>
          <p:cNvSpPr txBox="1"/>
          <p:nvPr>
            <p:ph idx="1" type="body"/>
          </p:nvPr>
        </p:nvSpPr>
        <p:spPr>
          <a:xfrm>
            <a:off x="413971" y="1595775"/>
            <a:ext cx="83178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Add this code in place of last code and launch app:</a:t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000"/>
          </a:p>
        </p:txBody>
      </p:sp>
      <p:pic>
        <p:nvPicPr>
          <p:cNvPr id="354" name="Google Shape;354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18925" y="1595775"/>
            <a:ext cx="1813725" cy="42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3175" y="2123388"/>
            <a:ext cx="3338025" cy="194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6"/>
          <p:cNvSpPr txBox="1"/>
          <p:nvPr>
            <p:ph type="title"/>
          </p:nvPr>
        </p:nvSpPr>
        <p:spPr>
          <a:xfrm>
            <a:off x="404050" y="575950"/>
            <a:ext cx="83178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Exercise 6: Hello, Button!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p56"/>
          <p:cNvSpPr txBox="1"/>
          <p:nvPr>
            <p:ph idx="1" type="body"/>
          </p:nvPr>
        </p:nvSpPr>
        <p:spPr>
          <a:xfrm>
            <a:off x="413971" y="1595775"/>
            <a:ext cx="83178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Add this code in place of last code and launch app:</a:t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000"/>
          </a:p>
        </p:txBody>
      </p:sp>
      <p:pic>
        <p:nvPicPr>
          <p:cNvPr id="362" name="Google Shape;362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9550" y="2099475"/>
            <a:ext cx="4981375" cy="199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62800" y="2850975"/>
            <a:ext cx="2476500" cy="220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96175" y="1869975"/>
            <a:ext cx="180975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57"/>
          <p:cNvSpPr txBox="1"/>
          <p:nvPr>
            <p:ph type="title"/>
          </p:nvPr>
        </p:nvSpPr>
        <p:spPr>
          <a:xfrm>
            <a:off x="404050" y="575950"/>
            <a:ext cx="83178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Exercise 7: Hello, Layout! w/ Horizontal Box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p57"/>
          <p:cNvSpPr txBox="1"/>
          <p:nvPr>
            <p:ph idx="1" type="body"/>
          </p:nvPr>
        </p:nvSpPr>
        <p:spPr>
          <a:xfrm>
            <a:off x="413971" y="1595775"/>
            <a:ext cx="83178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Add this code in place of last code and launch app:</a:t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000"/>
          </a:p>
        </p:txBody>
      </p:sp>
      <p:pic>
        <p:nvPicPr>
          <p:cNvPr id="371" name="Google Shape;371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9950" y="2021450"/>
            <a:ext cx="3642051" cy="306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86250" y="1595775"/>
            <a:ext cx="2286000" cy="84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/>
          <p:nvPr>
            <p:ph type="title"/>
          </p:nvPr>
        </p:nvSpPr>
        <p:spPr>
          <a:xfrm>
            <a:off x="404050" y="575950"/>
            <a:ext cx="83178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Setup Glimmer DSL for LibUI</a:t>
            </a:r>
            <a:endParaRPr/>
          </a:p>
        </p:txBody>
      </p:sp>
      <p:sp>
        <p:nvSpPr>
          <p:cNvPr id="108" name="Google Shape;108;p22"/>
          <p:cNvSpPr txBox="1"/>
          <p:nvPr>
            <p:ph idx="1" type="body"/>
          </p:nvPr>
        </p:nvSpPr>
        <p:spPr>
          <a:xfrm>
            <a:off x="413971" y="1595775"/>
            <a:ext cx="83178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Follow presentation slides at: </a:t>
            </a:r>
            <a:r>
              <a:rPr lang="en" sz="2000" u="sng">
                <a:solidFill>
                  <a:schemeClr val="hlink"/>
                </a:solidFill>
                <a:hlinkClick r:id="rId3"/>
              </a:rPr>
              <a:t>bit.ly/rubyconf2024desktop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Open Terminal/Command-Prompt/Git-Bash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Install this gem: 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Font typeface="Courier New"/>
              <a:buChar char="○"/>
            </a:pPr>
            <a:r>
              <a:rPr b="1" lang="en" sz="2000">
                <a:latin typeface="Courier New"/>
                <a:ea typeface="Courier New"/>
                <a:cs typeface="Courier New"/>
                <a:sym typeface="Courier New"/>
              </a:rPr>
              <a:t>gem install glimmer-dsl-libui</a:t>
            </a:r>
            <a:endParaRPr b="1" sz="2000">
              <a:latin typeface="Courier New"/>
              <a:ea typeface="Courier New"/>
              <a:cs typeface="Courier New"/>
              <a:sym typeface="Courier New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Run this command to launch                                                                                         Glimmer Meta-Example: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Font typeface="Courier New"/>
              <a:buChar char="○"/>
            </a:pPr>
            <a:r>
              <a:rPr b="1" lang="en" sz="2000">
                <a:latin typeface="Courier New"/>
                <a:ea typeface="Courier New"/>
                <a:cs typeface="Courier New"/>
                <a:sym typeface="Courier New"/>
              </a:rPr>
              <a:t>glimmer examples</a:t>
            </a:r>
            <a:endParaRPr sz="2000"/>
          </a:p>
        </p:txBody>
      </p:sp>
      <p:pic>
        <p:nvPicPr>
          <p:cNvPr id="109" name="Google Shape;109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61450" y="3095175"/>
            <a:ext cx="3247300" cy="1902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5999" y="173877"/>
            <a:ext cx="1439575" cy="143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58"/>
          <p:cNvSpPr txBox="1"/>
          <p:nvPr>
            <p:ph type="title"/>
          </p:nvPr>
        </p:nvSpPr>
        <p:spPr>
          <a:xfrm>
            <a:off x="404050" y="575950"/>
            <a:ext cx="83178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Exercise 8: Hello, Layout! w/ Horizontal &amp; Vertical Boxes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p58"/>
          <p:cNvSpPr txBox="1"/>
          <p:nvPr>
            <p:ph idx="1" type="body"/>
          </p:nvPr>
        </p:nvSpPr>
        <p:spPr>
          <a:xfrm>
            <a:off x="413975" y="1007125"/>
            <a:ext cx="8317800" cy="359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Add this code in place of last code and launch app:</a:t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000"/>
          </a:p>
        </p:txBody>
      </p:sp>
      <p:pic>
        <p:nvPicPr>
          <p:cNvPr id="379" name="Google Shape;379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9200" y="1446100"/>
            <a:ext cx="8309986" cy="3591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79050" y="1115025"/>
            <a:ext cx="2286000" cy="1123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5" name="Google Shape;385;p59"/>
          <p:cNvPicPr preferRelativeResize="0"/>
          <p:nvPr/>
        </p:nvPicPr>
        <p:blipFill rotWithShape="1">
          <a:blip r:embed="rId3">
            <a:alphaModFix/>
          </a:blip>
          <a:srcRect b="0" l="0" r="0" t="14221"/>
          <a:stretch/>
        </p:blipFill>
        <p:spPr>
          <a:xfrm>
            <a:off x="58525" y="1048150"/>
            <a:ext cx="8899618" cy="4095350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p59"/>
          <p:cNvSpPr txBox="1"/>
          <p:nvPr>
            <p:ph type="title"/>
          </p:nvPr>
        </p:nvSpPr>
        <p:spPr>
          <a:xfrm>
            <a:off x="404050" y="575950"/>
            <a:ext cx="83178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Exercise 9: Option Selector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7" name="Google Shape;387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22025" y="914075"/>
            <a:ext cx="2549400" cy="920743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22025" y="1909107"/>
            <a:ext cx="2549400" cy="9207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6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Section 2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MVC Software Architecture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61"/>
          <p:cNvSpPr txBox="1"/>
          <p:nvPr>
            <p:ph type="title"/>
          </p:nvPr>
        </p:nvSpPr>
        <p:spPr>
          <a:xfrm>
            <a:off x="404050" y="575950"/>
            <a:ext cx="83178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MVC </a:t>
            </a:r>
            <a:r>
              <a:rPr lang="en"/>
              <a:t>Software Architecture</a:t>
            </a:r>
            <a:endParaRPr/>
          </a:p>
        </p:txBody>
      </p:sp>
      <p:sp>
        <p:nvSpPr>
          <p:cNvPr id="399" name="Google Shape;399;p61"/>
          <p:cNvSpPr txBox="1"/>
          <p:nvPr>
            <p:ph idx="1" type="body"/>
          </p:nvPr>
        </p:nvSpPr>
        <p:spPr>
          <a:xfrm>
            <a:off x="413971" y="1595775"/>
            <a:ext cx="83178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2000"/>
          </a:p>
        </p:txBody>
      </p:sp>
      <p:pic>
        <p:nvPicPr>
          <p:cNvPr id="400" name="Google Shape;400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8850" y="1241050"/>
            <a:ext cx="6908202" cy="3880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62"/>
          <p:cNvSpPr txBox="1"/>
          <p:nvPr>
            <p:ph type="title"/>
          </p:nvPr>
        </p:nvSpPr>
        <p:spPr>
          <a:xfrm>
            <a:off x="404050" y="575950"/>
            <a:ext cx="83178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Observer Pattern</a:t>
            </a:r>
            <a:endParaRPr/>
          </a:p>
        </p:txBody>
      </p:sp>
      <p:sp>
        <p:nvSpPr>
          <p:cNvPr id="406" name="Google Shape;406;p62"/>
          <p:cNvSpPr txBox="1"/>
          <p:nvPr>
            <p:ph idx="1" type="body"/>
          </p:nvPr>
        </p:nvSpPr>
        <p:spPr>
          <a:xfrm>
            <a:off x="413971" y="1595775"/>
            <a:ext cx="83178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/>
          </a:bodyPr>
          <a:lstStyle/>
          <a:p>
            <a:pPr indent="-32702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000"/>
              <a:t>Observer Design Pattern is foundational in MVC Architectural Pattern</a:t>
            </a:r>
            <a:endParaRPr sz="2000"/>
          </a:p>
          <a:p>
            <a:pPr indent="-32702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000"/>
              <a:t>In MVC (Model-View-Controller):</a:t>
            </a:r>
            <a:endParaRPr sz="2000"/>
          </a:p>
          <a:p>
            <a:pPr indent="-327025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2000"/>
              <a:t>Controller observes View for user actions (e.g. mouse/keyboard) and trigger changes in Model</a:t>
            </a:r>
            <a:endParaRPr sz="2000"/>
          </a:p>
          <a:p>
            <a:pPr indent="-327025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2000"/>
              <a:t>View observes Model for domain data changes and updates itself</a:t>
            </a:r>
            <a:endParaRPr sz="2000"/>
          </a:p>
          <a:p>
            <a:pPr indent="-32702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000"/>
              <a:t>In Glimmer GUI DSL (Graphical User Interface Domain Specific Language):</a:t>
            </a:r>
            <a:endParaRPr sz="2000"/>
          </a:p>
          <a:p>
            <a:pPr indent="-327025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2000"/>
              <a:t>Controller can rely on Listeners to observe View actions and trigger changes in Model</a:t>
            </a:r>
            <a:endParaRPr sz="2000"/>
          </a:p>
          <a:p>
            <a:pPr indent="-327025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2000"/>
              <a:t>View can rely on </a:t>
            </a:r>
            <a:r>
              <a:rPr b="1" lang="en" sz="2000">
                <a:latin typeface="Courier New"/>
                <a:ea typeface="Courier New"/>
                <a:cs typeface="Courier New"/>
                <a:sym typeface="Courier New"/>
              </a:rPr>
              <a:t>observe(model, attribute)</a:t>
            </a:r>
            <a:r>
              <a:rPr lang="en" sz="2000"/>
              <a:t> method to observe a Model attribute for changes</a:t>
            </a:r>
            <a:r>
              <a:rPr lang="en" sz="2000"/>
              <a:t> and update its controls accordingly. It relies on Ruby Meta-Programming to auto-enhance a Model into an </a:t>
            </a:r>
            <a:r>
              <a:rPr b="1" lang="en" sz="2000">
                <a:latin typeface="Courier New"/>
                <a:ea typeface="Courier New"/>
                <a:cs typeface="Courier New"/>
                <a:sym typeface="Courier New"/>
              </a:rPr>
              <a:t>ObservableModel</a:t>
            </a:r>
            <a:endParaRPr b="1" sz="20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63"/>
          <p:cNvSpPr txBox="1"/>
          <p:nvPr>
            <p:ph type="title"/>
          </p:nvPr>
        </p:nvSpPr>
        <p:spPr>
          <a:xfrm>
            <a:off x="404050" y="575950"/>
            <a:ext cx="83178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MVC Example - Explicit Controller</a:t>
            </a:r>
            <a:endParaRPr/>
          </a:p>
        </p:txBody>
      </p:sp>
      <p:sp>
        <p:nvSpPr>
          <p:cNvPr id="412" name="Google Shape;412;p63"/>
          <p:cNvSpPr txBox="1"/>
          <p:nvPr/>
        </p:nvSpPr>
        <p:spPr>
          <a:xfrm>
            <a:off x="37200" y="2042000"/>
            <a:ext cx="9069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Barlow"/>
                <a:ea typeface="Barlow"/>
                <a:cs typeface="Barlow"/>
                <a:sym typeface="Barlow"/>
              </a:rPr>
              <a:t>View observed by Explicit Controller to </a:t>
            </a:r>
            <a:r>
              <a:rPr lang="en" sz="2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indirectly</a:t>
            </a:r>
            <a:r>
              <a:rPr lang="en" sz="2000">
                <a:latin typeface="Barlow"/>
                <a:ea typeface="Barlow"/>
                <a:cs typeface="Barlow"/>
                <a:sym typeface="Barlow"/>
              </a:rPr>
              <a:t> toggle option in Model</a:t>
            </a:r>
            <a:endParaRPr sz="2000"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413" name="Google Shape;413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517879"/>
            <a:ext cx="9143999" cy="2489292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Google Shape;414;p63"/>
          <p:cNvSpPr txBox="1"/>
          <p:nvPr/>
        </p:nvSpPr>
        <p:spPr>
          <a:xfrm>
            <a:off x="37200" y="3513625"/>
            <a:ext cx="9069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Barlow"/>
                <a:ea typeface="Barlow"/>
                <a:cs typeface="Barlow"/>
                <a:sym typeface="Barlow"/>
              </a:rPr>
              <a:t>Model observed by View to indirectly update View label text when Model changes</a:t>
            </a:r>
            <a:endParaRPr sz="2000"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415" name="Google Shape;415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97300" y="1182082"/>
            <a:ext cx="2549400" cy="9207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64"/>
          <p:cNvSpPr txBox="1"/>
          <p:nvPr>
            <p:ph type="title"/>
          </p:nvPr>
        </p:nvSpPr>
        <p:spPr>
          <a:xfrm>
            <a:off x="404050" y="575950"/>
            <a:ext cx="83178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MVC Example - Implicit Controller</a:t>
            </a:r>
            <a:endParaRPr/>
          </a:p>
        </p:txBody>
      </p:sp>
      <p:sp>
        <p:nvSpPr>
          <p:cNvPr id="421" name="Google Shape;421;p64"/>
          <p:cNvSpPr txBox="1"/>
          <p:nvPr/>
        </p:nvSpPr>
        <p:spPr>
          <a:xfrm>
            <a:off x="37200" y="2042000"/>
            <a:ext cx="9069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Barlow"/>
                <a:ea typeface="Barlow"/>
                <a:cs typeface="Barlow"/>
                <a:sym typeface="Barlow"/>
              </a:rPr>
              <a:t>View observed by Implicit Controller (Listener) to directly toggle option in Model</a:t>
            </a:r>
            <a:endParaRPr sz="2000"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422" name="Google Shape;422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458100"/>
            <a:ext cx="9144001" cy="2465050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p64"/>
          <p:cNvSpPr txBox="1"/>
          <p:nvPr/>
        </p:nvSpPr>
        <p:spPr>
          <a:xfrm>
            <a:off x="37200" y="3513625"/>
            <a:ext cx="9069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Barlow"/>
                <a:ea typeface="Barlow"/>
                <a:cs typeface="Barlow"/>
                <a:sym typeface="Barlow"/>
              </a:rPr>
              <a:t>Model observed by View to indirectly update View label text when Model changes</a:t>
            </a:r>
            <a:endParaRPr sz="2000"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424" name="Google Shape;424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97300" y="1182082"/>
            <a:ext cx="2549400" cy="9207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9" name="Google Shape;429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0250" y="0"/>
            <a:ext cx="514349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430" name="Google Shape;430;p65"/>
          <p:cNvSpPr txBox="1"/>
          <p:nvPr/>
        </p:nvSpPr>
        <p:spPr>
          <a:xfrm>
            <a:off x="0" y="4752975"/>
            <a:ext cx="8972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23338"/>
                </a:solidFill>
                <a:latin typeface="Barlow"/>
                <a:ea typeface="Barlow"/>
                <a:cs typeface="Barlow"/>
                <a:sym typeface="Barlow"/>
              </a:rPr>
              <a:t>GitHub Repo for RubyConf 2024 Workshop: How To Build Desktop Applications in Ruby</a:t>
            </a:r>
            <a:endParaRPr sz="1800">
              <a:solidFill>
                <a:srgbClr val="023338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66"/>
          <p:cNvSpPr txBox="1"/>
          <p:nvPr>
            <p:ph type="title"/>
          </p:nvPr>
        </p:nvSpPr>
        <p:spPr>
          <a:xfrm>
            <a:off x="404050" y="575950"/>
            <a:ext cx="83178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Setup Workshop GitHub Repository</a:t>
            </a:r>
            <a:endParaRPr/>
          </a:p>
        </p:txBody>
      </p:sp>
      <p:sp>
        <p:nvSpPr>
          <p:cNvPr id="436" name="Google Shape;436;p66"/>
          <p:cNvSpPr txBox="1"/>
          <p:nvPr>
            <p:ph idx="1" type="body"/>
          </p:nvPr>
        </p:nvSpPr>
        <p:spPr>
          <a:xfrm>
            <a:off x="413971" y="1595775"/>
            <a:ext cx="83178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Before moving forward, please clone this GitHub repo</a:t>
            </a:r>
            <a:r>
              <a:rPr lang="en" sz="2000"/>
              <a:t> (“⭐️” on </a:t>
            </a:r>
            <a:r>
              <a:rPr lang="en" sz="2000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GitHub</a:t>
            </a:r>
            <a:r>
              <a:rPr lang="en" sz="2000"/>
              <a:t>):</a:t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2000">
                <a:latin typeface="Courier New"/>
                <a:ea typeface="Courier New"/>
                <a:cs typeface="Courier New"/>
                <a:sym typeface="Courier New"/>
              </a:rPr>
              <a:t>git clone </a:t>
            </a:r>
            <a:r>
              <a:rPr lang="en" sz="20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https://github.com/AndyObtiva/how-to-build-desktop-applications-in-ruby</a:t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Courier New"/>
              <a:buChar char="●"/>
            </a:pPr>
            <a:r>
              <a:rPr lang="en" sz="2000"/>
              <a:t>Enter repo directory and run: </a:t>
            </a:r>
            <a:r>
              <a:rPr b="1" lang="en" sz="2000">
                <a:latin typeface="Courier New"/>
                <a:ea typeface="Courier New"/>
                <a:cs typeface="Courier New"/>
                <a:sym typeface="Courier New"/>
              </a:rPr>
              <a:t>bundle</a:t>
            </a:r>
            <a:endParaRPr b="1" sz="2000">
              <a:latin typeface="Courier New"/>
              <a:ea typeface="Courier New"/>
              <a:cs typeface="Courier New"/>
              <a:sym typeface="Courier New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This repo contains code for all the exercises of the workshop, organized by section and exercise number.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The </a:t>
            </a:r>
            <a:r>
              <a:rPr lang="en" sz="2000" u="sng">
                <a:solidFill>
                  <a:schemeClr val="hlink"/>
                </a:solidFill>
                <a:hlinkClick r:id="rId5"/>
              </a:rPr>
              <a:t>Resources</a:t>
            </a:r>
            <a:r>
              <a:rPr lang="en" sz="2000"/>
              <a:t> section includes links for helpful references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Further exercises are too large to type by hand from the slides, so it will be better to run them directly from the repo instead.</a:t>
            </a:r>
            <a:endParaRPr sz="2000"/>
          </a:p>
        </p:txBody>
      </p:sp>
      <p:pic>
        <p:nvPicPr>
          <p:cNvPr id="437" name="Google Shape;437;p6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4900" y="246462"/>
            <a:ext cx="1294375" cy="129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6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Section 2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MVC Software Architecture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Exercises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3"/>
          <p:cNvSpPr txBox="1"/>
          <p:nvPr>
            <p:ph type="title"/>
          </p:nvPr>
        </p:nvSpPr>
        <p:spPr>
          <a:xfrm>
            <a:off x="404050" y="575950"/>
            <a:ext cx="83178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 GUI Examples</a:t>
            </a:r>
            <a:endParaRPr/>
          </a:p>
        </p:txBody>
      </p:sp>
      <p:sp>
        <p:nvSpPr>
          <p:cNvPr id="116" name="Google Shape;116;p23"/>
          <p:cNvSpPr txBox="1"/>
          <p:nvPr>
            <p:ph idx="1" type="body"/>
          </p:nvPr>
        </p:nvSpPr>
        <p:spPr>
          <a:xfrm>
            <a:off x="413971" y="1595775"/>
            <a:ext cx="83178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b="1" sz="2000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17" name="Google Shape;11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348" y="0"/>
            <a:ext cx="8777305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Section 3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MVP &amp; Data-Binding</a:t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69"/>
          <p:cNvSpPr txBox="1"/>
          <p:nvPr>
            <p:ph type="title"/>
          </p:nvPr>
        </p:nvSpPr>
        <p:spPr>
          <a:xfrm>
            <a:off x="404050" y="575950"/>
            <a:ext cx="83178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MVP &amp; Data-Binding Software Architecture</a:t>
            </a:r>
            <a:endParaRPr/>
          </a:p>
        </p:txBody>
      </p:sp>
      <p:sp>
        <p:nvSpPr>
          <p:cNvPr id="453" name="Google Shape;453;p69"/>
          <p:cNvSpPr txBox="1"/>
          <p:nvPr>
            <p:ph idx="1" type="body"/>
          </p:nvPr>
        </p:nvSpPr>
        <p:spPr>
          <a:xfrm>
            <a:off x="413971" y="1595775"/>
            <a:ext cx="83178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2000"/>
          </a:p>
        </p:txBody>
      </p:sp>
      <p:pic>
        <p:nvPicPr>
          <p:cNvPr id="454" name="Google Shape;454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0112" y="1293775"/>
            <a:ext cx="7065524" cy="3368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70"/>
          <p:cNvSpPr txBox="1"/>
          <p:nvPr>
            <p:ph type="title"/>
          </p:nvPr>
        </p:nvSpPr>
        <p:spPr>
          <a:xfrm>
            <a:off x="404050" y="575950"/>
            <a:ext cx="83178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Property </a:t>
            </a:r>
            <a:r>
              <a:rPr lang="en"/>
              <a:t>Data-Binding</a:t>
            </a:r>
            <a:endParaRPr/>
          </a:p>
        </p:txBody>
      </p:sp>
      <p:sp>
        <p:nvSpPr>
          <p:cNvPr id="460" name="Google Shape;460;p70"/>
          <p:cNvSpPr txBox="1"/>
          <p:nvPr>
            <p:ph idx="1" type="body"/>
          </p:nvPr>
        </p:nvSpPr>
        <p:spPr>
          <a:xfrm>
            <a:off x="413975" y="1211350"/>
            <a:ext cx="8317800" cy="338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Property Data-Binding declaratively &amp; </a:t>
            </a:r>
            <a:r>
              <a:rPr lang="en" sz="2000"/>
              <a:t>automatically</a:t>
            </a:r>
            <a:r>
              <a:rPr lang="en" sz="2000"/>
              <a:t> </a:t>
            </a:r>
            <a:r>
              <a:rPr lang="en" sz="2000"/>
              <a:t>synchronizes</a:t>
            </a:r>
            <a:r>
              <a:rPr lang="en" sz="2000"/>
              <a:t> View properties w/ Model attributes bidirectionally or unidirectionally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Bidirectional (two-way) with </a:t>
            </a:r>
            <a:r>
              <a:rPr b="1" lang="en" sz="2000">
                <a:latin typeface="Courier New"/>
                <a:ea typeface="Courier New"/>
                <a:cs typeface="Courier New"/>
                <a:sym typeface="Courier New"/>
              </a:rPr>
              <a:t>&lt;=&gt;</a:t>
            </a:r>
            <a:r>
              <a:rPr lang="en" sz="2000"/>
              <a:t> for View read/write properties</a:t>
            </a:r>
            <a:endParaRPr sz="2000"/>
          </a:p>
        </p:txBody>
      </p:sp>
      <p:pic>
        <p:nvPicPr>
          <p:cNvPr id="461" name="Google Shape;461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3150" y="2332550"/>
            <a:ext cx="6795499" cy="134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3150" y="3757375"/>
            <a:ext cx="7732525" cy="13031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71"/>
          <p:cNvSpPr txBox="1"/>
          <p:nvPr>
            <p:ph type="title"/>
          </p:nvPr>
        </p:nvSpPr>
        <p:spPr>
          <a:xfrm>
            <a:off x="404050" y="575950"/>
            <a:ext cx="83178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Property </a:t>
            </a:r>
            <a:r>
              <a:rPr lang="en"/>
              <a:t>Data-Binding</a:t>
            </a:r>
            <a:endParaRPr/>
          </a:p>
        </p:txBody>
      </p:sp>
      <p:sp>
        <p:nvSpPr>
          <p:cNvPr id="468" name="Google Shape;468;p71"/>
          <p:cNvSpPr txBox="1"/>
          <p:nvPr>
            <p:ph idx="1" type="body"/>
          </p:nvPr>
        </p:nvSpPr>
        <p:spPr>
          <a:xfrm>
            <a:off x="413971" y="1595775"/>
            <a:ext cx="83178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Unidirectional</a:t>
            </a:r>
            <a:r>
              <a:rPr lang="en" sz="2000"/>
              <a:t> (one-way)</a:t>
            </a:r>
            <a:r>
              <a:rPr lang="en" sz="2000"/>
              <a:t> with </a:t>
            </a:r>
            <a:r>
              <a:rPr b="1" lang="en" sz="2000">
                <a:latin typeface="Courier New"/>
                <a:ea typeface="Courier New"/>
                <a:cs typeface="Courier New"/>
                <a:sym typeface="Courier New"/>
              </a:rPr>
              <a:t>&lt;=</a:t>
            </a:r>
            <a:r>
              <a:rPr lang="en" sz="2000"/>
              <a:t> for View read-only properties</a:t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000"/>
          </a:p>
        </p:txBody>
      </p:sp>
      <p:pic>
        <p:nvPicPr>
          <p:cNvPr id="469" name="Google Shape;469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00" y="3993757"/>
            <a:ext cx="9144001" cy="112398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0" name="Google Shape;470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5" y="2243080"/>
            <a:ext cx="9144000" cy="17077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72"/>
          <p:cNvSpPr txBox="1"/>
          <p:nvPr>
            <p:ph type="title"/>
          </p:nvPr>
        </p:nvSpPr>
        <p:spPr>
          <a:xfrm>
            <a:off x="404050" y="575950"/>
            <a:ext cx="83178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MVC+MVP Data-Binding Example</a:t>
            </a:r>
            <a:endParaRPr/>
          </a:p>
        </p:txBody>
      </p:sp>
      <p:sp>
        <p:nvSpPr>
          <p:cNvPr id="476" name="Google Shape;476;p72"/>
          <p:cNvSpPr txBox="1"/>
          <p:nvPr>
            <p:ph idx="1" type="body"/>
          </p:nvPr>
        </p:nvSpPr>
        <p:spPr>
          <a:xfrm>
            <a:off x="413971" y="1595775"/>
            <a:ext cx="83178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2000"/>
          </a:p>
        </p:txBody>
      </p:sp>
      <p:pic>
        <p:nvPicPr>
          <p:cNvPr id="477" name="Google Shape;477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43918"/>
            <a:ext cx="9144003" cy="2455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" name="Google Shape;478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25700" y="3027350"/>
            <a:ext cx="2924675" cy="1262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73"/>
          <p:cNvSpPr txBox="1"/>
          <p:nvPr>
            <p:ph type="title"/>
          </p:nvPr>
        </p:nvSpPr>
        <p:spPr>
          <a:xfrm>
            <a:off x="404050" y="575950"/>
            <a:ext cx="83178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</a:t>
            </a:r>
            <a:r>
              <a:rPr lang="en"/>
              <a:t>Data-Binding</a:t>
            </a:r>
            <a:endParaRPr/>
          </a:p>
        </p:txBody>
      </p:sp>
      <p:sp>
        <p:nvSpPr>
          <p:cNvPr id="484" name="Google Shape;484;p73"/>
          <p:cNvSpPr txBox="1"/>
          <p:nvPr>
            <p:ph idx="1" type="body"/>
          </p:nvPr>
        </p:nvSpPr>
        <p:spPr>
          <a:xfrm>
            <a:off x="413975" y="1211350"/>
            <a:ext cx="8317800" cy="338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n" sz="2000">
                <a:latin typeface="Courier New"/>
                <a:ea typeface="Courier New"/>
                <a:cs typeface="Courier New"/>
                <a:sym typeface="Courier New"/>
              </a:rPr>
              <a:t>table cell_rows</a:t>
            </a:r>
            <a:r>
              <a:rPr lang="en" sz="2000"/>
              <a:t> can be data-bound to an array of models/hashes or Enumerator/Enumerator::Lazy for lazy-loading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Table data-binding automatically detects model attributes from column names by convention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Setting editable true enables                                                                             editing table &amp; bidirectional                                                                                     data-binding</a:t>
            </a:r>
            <a:endParaRPr sz="2000"/>
          </a:p>
        </p:txBody>
      </p:sp>
      <p:pic>
        <p:nvPicPr>
          <p:cNvPr id="485" name="Google Shape;485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7750" y="2409325"/>
            <a:ext cx="4244091" cy="257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74"/>
          <p:cNvSpPr txBox="1"/>
          <p:nvPr>
            <p:ph type="title"/>
          </p:nvPr>
        </p:nvSpPr>
        <p:spPr>
          <a:xfrm>
            <a:off x="404050" y="575950"/>
            <a:ext cx="83178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Data-Binding</a:t>
            </a:r>
            <a:endParaRPr/>
          </a:p>
        </p:txBody>
      </p:sp>
      <p:sp>
        <p:nvSpPr>
          <p:cNvPr id="491" name="Google Shape;491;p74"/>
          <p:cNvSpPr txBox="1"/>
          <p:nvPr>
            <p:ph idx="1" type="body"/>
          </p:nvPr>
        </p:nvSpPr>
        <p:spPr>
          <a:xfrm>
            <a:off x="413975" y="1211350"/>
            <a:ext cx="8317800" cy="338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n" sz="2000">
                <a:latin typeface="Courier New"/>
                <a:ea typeface="Courier New"/>
                <a:cs typeface="Courier New"/>
                <a:sym typeface="Courier New"/>
              </a:rPr>
              <a:t>table cell_rows</a:t>
            </a:r>
            <a:r>
              <a:rPr lang="en" sz="2000"/>
              <a:t> column mapping may still be customized manually if needed</a:t>
            </a:r>
            <a:r>
              <a:rPr lang="en" sz="2000"/>
              <a:t> by passing in </a:t>
            </a:r>
            <a:r>
              <a:rPr b="1" lang="en" sz="2000">
                <a:latin typeface="Courier New"/>
                <a:ea typeface="Courier New"/>
                <a:cs typeface="Courier New"/>
                <a:sym typeface="Courier New"/>
              </a:rPr>
              <a:t>column_attributes</a:t>
            </a:r>
            <a:r>
              <a:rPr lang="en" sz="2000"/>
              <a:t> option</a:t>
            </a:r>
            <a:endParaRPr sz="2000"/>
          </a:p>
        </p:txBody>
      </p:sp>
      <p:pic>
        <p:nvPicPr>
          <p:cNvPr id="492" name="Google Shape;492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9050" y="2270999"/>
            <a:ext cx="9143999" cy="2200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75"/>
          <p:cNvSpPr txBox="1"/>
          <p:nvPr>
            <p:ph type="title"/>
          </p:nvPr>
        </p:nvSpPr>
        <p:spPr>
          <a:xfrm>
            <a:off x="404050" y="575950"/>
            <a:ext cx="83178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Content </a:t>
            </a:r>
            <a:r>
              <a:rPr lang="en"/>
              <a:t>Data-Binding</a:t>
            </a:r>
            <a:endParaRPr/>
          </a:p>
        </p:txBody>
      </p:sp>
      <p:sp>
        <p:nvSpPr>
          <p:cNvPr id="498" name="Google Shape;498;p75"/>
          <p:cNvSpPr txBox="1"/>
          <p:nvPr>
            <p:ph idx="1" type="body"/>
          </p:nvPr>
        </p:nvSpPr>
        <p:spPr>
          <a:xfrm>
            <a:off x="413971" y="1595775"/>
            <a:ext cx="83178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Content Data-Binding declaratively &amp; automatically generates (re-renders) View content in response to Model attribute changes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Under a control, nest </a:t>
            </a:r>
            <a:r>
              <a:rPr lang="en" sz="2000"/>
              <a:t>dynamically</a:t>
            </a:r>
            <a:r>
              <a:rPr lang="en" sz="2000"/>
              <a:t> generated content inside an explicit </a:t>
            </a:r>
            <a:r>
              <a:rPr b="1" lang="en" sz="2000">
                <a:latin typeface="Courier New"/>
                <a:ea typeface="Courier New"/>
                <a:cs typeface="Courier New"/>
                <a:sym typeface="Courier New"/>
              </a:rPr>
              <a:t>content</a:t>
            </a:r>
            <a:r>
              <a:rPr lang="en" sz="2000"/>
              <a:t> </a:t>
            </a:r>
            <a:r>
              <a:rPr lang="en" sz="2000"/>
              <a:t>block that specifies the model and attribute to observe:</a:t>
            </a:r>
            <a:endParaRPr sz="2000"/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2000">
                <a:latin typeface="Courier New"/>
                <a:ea typeface="Courier New"/>
                <a:cs typeface="Courier New"/>
                <a:sym typeface="Courier New"/>
              </a:rPr>
              <a:t>content(model, attribute) { </a:t>
            </a:r>
            <a:endParaRPr b="1" sz="2000"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2000">
                <a:latin typeface="Courier New"/>
                <a:ea typeface="Courier New"/>
                <a:cs typeface="Courier New"/>
                <a:sym typeface="Courier New"/>
              </a:rPr>
              <a:t>… # controls to generate dynamically</a:t>
            </a:r>
            <a:endParaRPr b="1" sz="2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2000"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sz="20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76"/>
          <p:cNvSpPr txBox="1"/>
          <p:nvPr>
            <p:ph type="title"/>
          </p:nvPr>
        </p:nvSpPr>
        <p:spPr>
          <a:xfrm>
            <a:off x="404050" y="575950"/>
            <a:ext cx="83178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Content Data-Binding Example</a:t>
            </a:r>
            <a:endParaRPr/>
          </a:p>
        </p:txBody>
      </p:sp>
      <p:pic>
        <p:nvPicPr>
          <p:cNvPr id="504" name="Google Shape;504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4575" y="1211350"/>
            <a:ext cx="8216750" cy="255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5" name="Google Shape;505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32675" y="3272125"/>
            <a:ext cx="3858850" cy="166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6" name="Google Shape;506;p7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77661" y="3272125"/>
            <a:ext cx="3858838" cy="166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7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Section 3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MVP &amp;</a:t>
            </a:r>
            <a:r>
              <a:rPr lang="en"/>
              <a:t> Data-Binding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Exercises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4"/>
          <p:cNvSpPr txBox="1"/>
          <p:nvPr>
            <p:ph type="title"/>
          </p:nvPr>
        </p:nvSpPr>
        <p:spPr>
          <a:xfrm>
            <a:off x="404050" y="575950"/>
            <a:ext cx="83178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 GUI Examples</a:t>
            </a:r>
            <a:endParaRPr/>
          </a:p>
        </p:txBody>
      </p:sp>
      <p:sp>
        <p:nvSpPr>
          <p:cNvPr id="123" name="Google Shape;123;p24"/>
          <p:cNvSpPr txBox="1"/>
          <p:nvPr>
            <p:ph idx="1" type="body"/>
          </p:nvPr>
        </p:nvSpPr>
        <p:spPr>
          <a:xfrm>
            <a:off x="413971" y="1595775"/>
            <a:ext cx="83178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b="1" sz="2000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24" name="Google Shape;12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348" y="0"/>
            <a:ext cx="8777305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7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Section 4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Advanced Data-Binding</a:t>
            </a:r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79"/>
          <p:cNvSpPr txBox="1"/>
          <p:nvPr>
            <p:ph type="title"/>
          </p:nvPr>
        </p:nvSpPr>
        <p:spPr>
          <a:xfrm>
            <a:off x="311700" y="5797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20"/>
              <a:t>Advanced Data-Binding</a:t>
            </a:r>
            <a:endParaRPr sz="2820">
              <a:solidFill>
                <a:srgbClr val="FF0000"/>
              </a:solidFill>
            </a:endParaRPr>
          </a:p>
        </p:txBody>
      </p:sp>
      <p:sp>
        <p:nvSpPr>
          <p:cNvPr id="522" name="Google Shape;522;p79"/>
          <p:cNvSpPr txBox="1"/>
          <p:nvPr>
            <p:ph idx="1" type="body"/>
          </p:nvPr>
        </p:nvSpPr>
        <p:spPr>
          <a:xfrm>
            <a:off x="311700" y="16078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Data-Binding </a:t>
            </a:r>
            <a:r>
              <a:rPr lang="en" sz="2000"/>
              <a:t>Converters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Data-Binding </a:t>
            </a:r>
            <a:r>
              <a:rPr lang="en" sz="2000"/>
              <a:t>Hooks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Computed Data-Binding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Nested Data-Binding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Indexed Data-Binding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Keyed Data-Binding</a:t>
            </a:r>
            <a:endParaRPr sz="2000"/>
          </a:p>
        </p:txBody>
      </p:sp>
      <p:sp>
        <p:nvSpPr>
          <p:cNvPr id="523" name="Google Shape;523;p79"/>
          <p:cNvSpPr txBox="1"/>
          <p:nvPr>
            <p:ph idx="1" type="body"/>
          </p:nvPr>
        </p:nvSpPr>
        <p:spPr>
          <a:xfrm>
            <a:off x="3325250" y="4544225"/>
            <a:ext cx="5395800" cy="48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000"/>
              <a:t>Details at: </a:t>
            </a:r>
            <a:r>
              <a:rPr lang="en" sz="2000" u="sng">
                <a:solidFill>
                  <a:schemeClr val="hlink"/>
                </a:solidFill>
                <a:hlinkClick r:id="rId3"/>
              </a:rPr>
              <a:t>Glimmer DSL for LibUI Data-Binding API</a:t>
            </a:r>
            <a:endParaRPr sz="2000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80"/>
          <p:cNvSpPr txBox="1"/>
          <p:nvPr>
            <p:ph type="title"/>
          </p:nvPr>
        </p:nvSpPr>
        <p:spPr>
          <a:xfrm>
            <a:off x="311700" y="5797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20"/>
              <a:t>Data-Binding Converters</a:t>
            </a:r>
            <a:endParaRPr sz="2820">
              <a:solidFill>
                <a:srgbClr val="FF0000"/>
              </a:solidFill>
            </a:endParaRPr>
          </a:p>
        </p:txBody>
      </p:sp>
      <p:sp>
        <p:nvSpPr>
          <p:cNvPr id="529" name="Google Shape;529;p80"/>
          <p:cNvSpPr txBox="1"/>
          <p:nvPr>
            <p:ph idx="1" type="body"/>
          </p:nvPr>
        </p:nvSpPr>
        <p:spPr>
          <a:xfrm>
            <a:off x="311700" y="1152475"/>
            <a:ext cx="8520600" cy="387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Data-Binding Converters enable: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Transforming Model attributes (on read) before displaying in View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Transforming View properties before storing in Model (on write)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n" sz="2000">
                <a:latin typeface="Courier New"/>
                <a:ea typeface="Courier New"/>
                <a:cs typeface="Courier New"/>
                <a:sym typeface="Courier New"/>
              </a:rPr>
              <a:t>on_read: -&gt; (val) {...}</a:t>
            </a:r>
            <a:r>
              <a:rPr lang="en" sz="2000"/>
              <a:t> : convert on read from Model to View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n" sz="2000">
                <a:latin typeface="Courier New"/>
                <a:ea typeface="Courier New"/>
                <a:cs typeface="Courier New"/>
                <a:sym typeface="Courier New"/>
              </a:rPr>
              <a:t>on_write: -&gt; (val) {...}</a:t>
            </a:r>
            <a:r>
              <a:rPr lang="en" sz="2000"/>
              <a:t> : c</a:t>
            </a:r>
            <a:r>
              <a:rPr lang="en" sz="2000"/>
              <a:t>onvert on write to Model from View</a:t>
            </a:r>
            <a:endParaRPr sz="2000"/>
          </a:p>
        </p:txBody>
      </p:sp>
      <p:pic>
        <p:nvPicPr>
          <p:cNvPr id="530" name="Google Shape;530;p80"/>
          <p:cNvPicPr preferRelativeResize="0"/>
          <p:nvPr/>
        </p:nvPicPr>
        <p:blipFill rotWithShape="1">
          <a:blip r:embed="rId3">
            <a:alphaModFix/>
          </a:blip>
          <a:srcRect b="42471" l="0" r="0" t="43693"/>
          <a:stretch/>
        </p:blipFill>
        <p:spPr>
          <a:xfrm>
            <a:off x="-212550" y="3231500"/>
            <a:ext cx="9356549" cy="34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1" name="Google Shape;531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910318"/>
            <a:ext cx="9144000" cy="1027814"/>
          </a:xfrm>
          <a:prstGeom prst="rect">
            <a:avLst/>
          </a:prstGeom>
          <a:noFill/>
          <a:ln>
            <a:noFill/>
          </a:ln>
        </p:spPr>
      </p:pic>
      <p:pic>
        <p:nvPicPr>
          <p:cNvPr id="532" name="Google Shape;532;p80"/>
          <p:cNvPicPr preferRelativeResize="0"/>
          <p:nvPr/>
        </p:nvPicPr>
        <p:blipFill rotWithShape="1">
          <a:blip r:embed="rId5">
            <a:alphaModFix/>
          </a:blip>
          <a:srcRect b="0" l="0" r="0" t="66874"/>
          <a:stretch/>
        </p:blipFill>
        <p:spPr>
          <a:xfrm>
            <a:off x="5722400" y="3492200"/>
            <a:ext cx="2924675" cy="418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81"/>
          <p:cNvSpPr txBox="1"/>
          <p:nvPr>
            <p:ph type="title"/>
          </p:nvPr>
        </p:nvSpPr>
        <p:spPr>
          <a:xfrm>
            <a:off x="311700" y="5797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20"/>
              <a:t>Data-Binding Converter Example</a:t>
            </a:r>
            <a:endParaRPr sz="2820">
              <a:solidFill>
                <a:srgbClr val="FF0000"/>
              </a:solidFill>
            </a:endParaRPr>
          </a:p>
        </p:txBody>
      </p:sp>
      <p:sp>
        <p:nvSpPr>
          <p:cNvPr id="538" name="Google Shape;538;p81"/>
          <p:cNvSpPr txBox="1"/>
          <p:nvPr>
            <p:ph idx="1" type="body"/>
          </p:nvPr>
        </p:nvSpPr>
        <p:spPr>
          <a:xfrm>
            <a:off x="311700" y="1152475"/>
            <a:ext cx="8520600" cy="387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Dynamic Form</a:t>
            </a:r>
            <a:endParaRPr sz="2000"/>
          </a:p>
        </p:txBody>
      </p:sp>
      <p:pic>
        <p:nvPicPr>
          <p:cNvPr id="539" name="Google Shape;539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2586" y="3143650"/>
            <a:ext cx="3858838" cy="166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810585"/>
            <a:ext cx="9144002" cy="13543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2"/>
          <p:cNvSpPr txBox="1"/>
          <p:nvPr>
            <p:ph type="title"/>
          </p:nvPr>
        </p:nvSpPr>
        <p:spPr>
          <a:xfrm>
            <a:off x="311700" y="5797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20"/>
              <a:t>Data-Binding Hooks</a:t>
            </a:r>
            <a:endParaRPr sz="2820">
              <a:solidFill>
                <a:srgbClr val="FF0000"/>
              </a:solidFill>
            </a:endParaRPr>
          </a:p>
        </p:txBody>
      </p:sp>
      <p:sp>
        <p:nvSpPr>
          <p:cNvPr id="546" name="Google Shape;546;p82"/>
          <p:cNvSpPr txBox="1"/>
          <p:nvPr>
            <p:ph idx="1" type="body"/>
          </p:nvPr>
        </p:nvSpPr>
        <p:spPr>
          <a:xfrm>
            <a:off x="311700" y="16078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Data-Binding Hooks</a:t>
            </a:r>
            <a:r>
              <a:rPr lang="en" sz="2000"/>
              <a:t> perform actions before and/or after copying data between View properties and Model attributes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n" sz="2000">
                <a:latin typeface="Courier New"/>
                <a:ea typeface="Courier New"/>
                <a:cs typeface="Courier New"/>
                <a:sym typeface="Courier New"/>
              </a:rPr>
              <a:t>before_read: -&gt; (val) {...}</a:t>
            </a:r>
            <a:r>
              <a:rPr lang="en" sz="2000"/>
              <a:t> : do work before reading data from Model to View and before </a:t>
            </a:r>
            <a:r>
              <a:rPr b="1" lang="en" sz="2000">
                <a:latin typeface="Courier New"/>
                <a:ea typeface="Courier New"/>
                <a:cs typeface="Courier New"/>
                <a:sym typeface="Courier New"/>
              </a:rPr>
              <a:t>on_read</a:t>
            </a:r>
            <a:r>
              <a:rPr lang="en" sz="2000"/>
              <a:t> converter is called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n" sz="2000">
                <a:latin typeface="Courier New"/>
                <a:ea typeface="Courier New"/>
                <a:cs typeface="Courier New"/>
                <a:sym typeface="Courier New"/>
              </a:rPr>
              <a:t>after_read: -&gt; (val) {...}</a:t>
            </a:r>
            <a:r>
              <a:rPr lang="en" sz="2000"/>
              <a:t> : do work after reading data from Model to View and after </a:t>
            </a:r>
            <a:r>
              <a:rPr b="1" lang="en" sz="2000">
                <a:latin typeface="Courier New"/>
                <a:ea typeface="Courier New"/>
                <a:cs typeface="Courier New"/>
                <a:sym typeface="Courier New"/>
              </a:rPr>
              <a:t>on_read</a:t>
            </a:r>
            <a:r>
              <a:rPr lang="en" sz="2000"/>
              <a:t> converter is called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n" sz="2000">
                <a:latin typeface="Courier New"/>
                <a:ea typeface="Courier New"/>
                <a:cs typeface="Courier New"/>
                <a:sym typeface="Courier New"/>
              </a:rPr>
              <a:t>before_write: -&gt; (val) {...}</a:t>
            </a:r>
            <a:r>
              <a:rPr lang="en" sz="2000"/>
              <a:t> : do work before writing data to Model from View and before </a:t>
            </a:r>
            <a:r>
              <a:rPr b="1" lang="en" sz="2000">
                <a:latin typeface="Courier New"/>
                <a:ea typeface="Courier New"/>
                <a:cs typeface="Courier New"/>
                <a:sym typeface="Courier New"/>
              </a:rPr>
              <a:t>on_write</a:t>
            </a:r>
            <a:r>
              <a:rPr lang="en" sz="2000"/>
              <a:t> converter is called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n" sz="2000">
                <a:latin typeface="Courier New"/>
                <a:ea typeface="Courier New"/>
                <a:cs typeface="Courier New"/>
                <a:sym typeface="Courier New"/>
              </a:rPr>
              <a:t>after_write: -&gt; (val) {...}</a:t>
            </a:r>
            <a:r>
              <a:rPr lang="en" sz="2000"/>
              <a:t> : do work after writing data to Model from View and after </a:t>
            </a:r>
            <a:r>
              <a:rPr b="1" lang="en" sz="2000">
                <a:latin typeface="Courier New"/>
                <a:ea typeface="Courier New"/>
                <a:cs typeface="Courier New"/>
                <a:sym typeface="Courier New"/>
              </a:rPr>
              <a:t>on_write</a:t>
            </a:r>
            <a:r>
              <a:rPr lang="en" sz="2000"/>
              <a:t> converter is called</a:t>
            </a:r>
            <a:endParaRPr sz="2000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3"/>
          <p:cNvSpPr txBox="1"/>
          <p:nvPr>
            <p:ph type="title"/>
          </p:nvPr>
        </p:nvSpPr>
        <p:spPr>
          <a:xfrm>
            <a:off x="311700" y="5797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20"/>
              <a:t>Data-Binding Hook Examples</a:t>
            </a:r>
            <a:endParaRPr sz="2820">
              <a:solidFill>
                <a:srgbClr val="FF0000"/>
              </a:solidFill>
            </a:endParaRPr>
          </a:p>
        </p:txBody>
      </p:sp>
      <p:pic>
        <p:nvPicPr>
          <p:cNvPr id="552" name="Google Shape;552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850" y="2693275"/>
            <a:ext cx="8839202" cy="241069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3" name="Google Shape;553;p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91928" y="91400"/>
            <a:ext cx="1665050" cy="257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84"/>
          <p:cNvSpPr txBox="1"/>
          <p:nvPr>
            <p:ph type="title"/>
          </p:nvPr>
        </p:nvSpPr>
        <p:spPr>
          <a:xfrm>
            <a:off x="311700" y="5797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20"/>
              <a:t>Computed</a:t>
            </a:r>
            <a:r>
              <a:rPr lang="en" sz="2820"/>
              <a:t> Data-Binding</a:t>
            </a:r>
            <a:endParaRPr sz="2820">
              <a:solidFill>
                <a:srgbClr val="FF0000"/>
              </a:solidFill>
            </a:endParaRPr>
          </a:p>
        </p:txBody>
      </p:sp>
      <p:sp>
        <p:nvSpPr>
          <p:cNvPr id="559" name="Google Shape;559;p84"/>
          <p:cNvSpPr txBox="1"/>
          <p:nvPr>
            <p:ph idx="1" type="body"/>
          </p:nvPr>
        </p:nvSpPr>
        <p:spPr>
          <a:xfrm>
            <a:off x="311700" y="16078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Computed</a:t>
            </a:r>
            <a:r>
              <a:rPr lang="en" sz="2000"/>
              <a:t> Data-Binding enables observing extra Model attributes that are dependencies of a computed Model attribute so that when any of the extra attributes change, the View is updated from the computed attribute accordingly.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Examples: </a:t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000"/>
          </a:p>
        </p:txBody>
      </p:sp>
      <p:pic>
        <p:nvPicPr>
          <p:cNvPr id="560" name="Google Shape;560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552477"/>
            <a:ext cx="9144000" cy="9734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85"/>
          <p:cNvSpPr txBox="1"/>
          <p:nvPr>
            <p:ph type="title"/>
          </p:nvPr>
        </p:nvSpPr>
        <p:spPr>
          <a:xfrm>
            <a:off x="311700" y="5797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20"/>
              <a:t>Nested/Indexed/Keyed </a:t>
            </a:r>
            <a:r>
              <a:rPr lang="en" sz="2820"/>
              <a:t>Data-Binding</a:t>
            </a:r>
            <a:endParaRPr sz="2820">
              <a:solidFill>
                <a:srgbClr val="FF0000"/>
              </a:solidFill>
            </a:endParaRPr>
          </a:p>
        </p:txBody>
      </p:sp>
      <p:sp>
        <p:nvSpPr>
          <p:cNvPr id="566" name="Google Shape;566;p85"/>
          <p:cNvSpPr txBox="1"/>
          <p:nvPr>
            <p:ph idx="1" type="body"/>
          </p:nvPr>
        </p:nvSpPr>
        <p:spPr>
          <a:xfrm>
            <a:off x="311700" y="16078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Nested data-binding enables data-binding a View property to a nested Model attribute (e.g. </a:t>
            </a:r>
            <a:r>
              <a:rPr b="1" lang="en" sz="2000">
                <a:latin typeface="Courier New"/>
                <a:ea typeface="Courier New"/>
                <a:cs typeface="Courier New"/>
                <a:sym typeface="Courier New"/>
              </a:rPr>
              <a:t>user.address.street</a:t>
            </a:r>
            <a:r>
              <a:rPr lang="en" sz="2000"/>
              <a:t>)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Indexed</a:t>
            </a:r>
            <a:r>
              <a:rPr lang="en" sz="2000"/>
              <a:t> data-binding enables data-binding a View property to an indexed Model attribute within an Array attribute (e.g. </a:t>
            </a:r>
            <a:r>
              <a:rPr b="1" lang="en" sz="2000">
                <a:latin typeface="Courier New"/>
                <a:ea typeface="Courier New"/>
                <a:cs typeface="Courier New"/>
                <a:sym typeface="Courier New"/>
              </a:rPr>
              <a:t>user.names[0]</a:t>
            </a:r>
            <a:r>
              <a:rPr lang="en" sz="2000"/>
              <a:t>)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Keyed data-binding enables data-binding a View property to a keyed Model attribute inside a Hash attribute (e.g. </a:t>
            </a:r>
            <a:r>
              <a:rPr b="1" lang="en" sz="2000">
                <a:latin typeface="Courier New"/>
                <a:ea typeface="Courier New"/>
                <a:cs typeface="Courier New"/>
                <a:sym typeface="Courier New"/>
              </a:rPr>
              <a:t>user.names[:nickname]</a:t>
            </a:r>
            <a:r>
              <a:rPr lang="en" sz="2000"/>
              <a:t>)</a:t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86"/>
          <p:cNvSpPr txBox="1"/>
          <p:nvPr>
            <p:ph type="title"/>
          </p:nvPr>
        </p:nvSpPr>
        <p:spPr>
          <a:xfrm>
            <a:off x="311700" y="5797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20"/>
              <a:t>Nested/Indexed/Keyed Data-Binding Examples</a:t>
            </a:r>
            <a:endParaRPr sz="2820">
              <a:solidFill>
                <a:srgbClr val="FF0000"/>
              </a:solidFill>
            </a:endParaRPr>
          </a:p>
        </p:txBody>
      </p:sp>
      <p:pic>
        <p:nvPicPr>
          <p:cNvPr id="572" name="Google Shape;572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5825" y="1364175"/>
            <a:ext cx="7372350" cy="323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8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Section 4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Advanced Data-Binding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Exercises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 txBox="1"/>
          <p:nvPr>
            <p:ph type="title"/>
          </p:nvPr>
        </p:nvSpPr>
        <p:spPr>
          <a:xfrm>
            <a:off x="404050" y="575950"/>
            <a:ext cx="83178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 Examples</a:t>
            </a:r>
            <a:endParaRPr/>
          </a:p>
        </p:txBody>
      </p:sp>
      <p:pic>
        <p:nvPicPr>
          <p:cNvPr id="130" name="Google Shape;13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8500" y="1091513"/>
            <a:ext cx="3352800" cy="2752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02375" y="1404250"/>
            <a:ext cx="2381725" cy="2512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24675" y="1261800"/>
            <a:ext cx="2876550" cy="220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54325" y="3597075"/>
            <a:ext cx="3448050" cy="137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8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Section 5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Custom Components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(Bonus)</a:t>
            </a:r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89"/>
          <p:cNvSpPr txBox="1"/>
          <p:nvPr>
            <p:ph type="title"/>
          </p:nvPr>
        </p:nvSpPr>
        <p:spPr>
          <a:xfrm>
            <a:off x="404050" y="575950"/>
            <a:ext cx="83178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Custom Controls</a:t>
            </a:r>
            <a:endParaRPr/>
          </a:p>
        </p:txBody>
      </p:sp>
      <p:sp>
        <p:nvSpPr>
          <p:cNvPr id="588" name="Google Shape;588;p89"/>
          <p:cNvSpPr txBox="1"/>
          <p:nvPr>
            <p:ph idx="1" type="body"/>
          </p:nvPr>
        </p:nvSpPr>
        <p:spPr>
          <a:xfrm>
            <a:off x="413971" y="1595775"/>
            <a:ext cx="83178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000"/>
              <a:t>Custom Controls</a:t>
            </a:r>
            <a:endParaRPr sz="20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ct val="100000"/>
              <a:buFont typeface="Courier New"/>
              <a:buChar char="○"/>
            </a:pPr>
            <a:r>
              <a:rPr b="1" lang="en" sz="2000">
                <a:latin typeface="Courier New"/>
                <a:ea typeface="Courier New"/>
                <a:cs typeface="Courier New"/>
                <a:sym typeface="Courier New"/>
              </a:rPr>
              <a:t>include Glimmer::LibUI::CustomControl</a:t>
            </a:r>
            <a:endParaRPr sz="20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2000"/>
              <a:t>Accept </a:t>
            </a:r>
            <a:r>
              <a:rPr b="1" lang="en" sz="2000">
                <a:latin typeface="Courier New"/>
                <a:ea typeface="Courier New"/>
                <a:cs typeface="Courier New"/>
                <a:sym typeface="Courier New"/>
              </a:rPr>
              <a:t>options</a:t>
            </a:r>
            <a:r>
              <a:rPr lang="en" sz="2000"/>
              <a:t> that can be passed as </a:t>
            </a:r>
            <a:r>
              <a:rPr b="1" lang="en" sz="2000">
                <a:latin typeface="Courier New"/>
                <a:ea typeface="Courier New"/>
                <a:cs typeface="Courier New"/>
                <a:sym typeface="Courier New"/>
              </a:rPr>
              <a:t>Hash</a:t>
            </a:r>
            <a:r>
              <a:rPr lang="en" sz="2000"/>
              <a:t> arguments</a:t>
            </a:r>
            <a:endParaRPr sz="20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2000"/>
              <a:t>Define </a:t>
            </a:r>
            <a:r>
              <a:rPr b="1" lang="en" sz="2000">
                <a:latin typeface="Courier New"/>
                <a:ea typeface="Courier New"/>
                <a:cs typeface="Courier New"/>
                <a:sym typeface="Courier New"/>
              </a:rPr>
              <a:t>body</a:t>
            </a:r>
            <a:r>
              <a:rPr lang="en" sz="2000"/>
              <a:t> block with Glimmer GUI DSL</a:t>
            </a:r>
            <a:endParaRPr sz="20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b="1" lang="en" sz="2000">
                <a:latin typeface="Courier New"/>
                <a:ea typeface="Courier New"/>
                <a:cs typeface="Courier New"/>
                <a:sym typeface="Courier New"/>
              </a:rPr>
              <a:t>before_body</a:t>
            </a:r>
            <a:r>
              <a:rPr lang="en" sz="2000"/>
              <a:t> block hook to setup variables</a:t>
            </a:r>
            <a:endParaRPr sz="20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b="1" lang="en" sz="2000">
                <a:latin typeface="Courier New"/>
                <a:ea typeface="Courier New"/>
                <a:cs typeface="Courier New"/>
                <a:sym typeface="Courier New"/>
              </a:rPr>
              <a:t>after_body</a:t>
            </a:r>
            <a:r>
              <a:rPr lang="en" sz="2000"/>
              <a:t> block hook to register listeners</a:t>
            </a:r>
            <a:endParaRPr sz="20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b="1" lang="en" sz="2000">
                <a:latin typeface="Courier New"/>
                <a:ea typeface="Courier New"/>
                <a:cs typeface="Courier New"/>
                <a:sym typeface="Courier New"/>
              </a:rPr>
              <a:t>body_root</a:t>
            </a:r>
            <a:r>
              <a:rPr lang="en" sz="2000"/>
              <a:t> API method returns root control</a:t>
            </a:r>
            <a:endParaRPr sz="20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2000"/>
              <a:t>Useful for:</a:t>
            </a:r>
            <a:endParaRPr sz="2000"/>
          </a:p>
          <a:p>
            <a:pPr indent="-336550" lvl="2" marL="1371600" rtl="0" algn="l">
              <a:spcBef>
                <a:spcPts val="0"/>
              </a:spcBef>
              <a:spcAft>
                <a:spcPts val="0"/>
              </a:spcAft>
              <a:buSzPct val="100000"/>
              <a:buChar char="■"/>
            </a:pPr>
            <a:r>
              <a:rPr lang="en" sz="2000"/>
              <a:t>Specializing Controls</a:t>
            </a:r>
            <a:endParaRPr sz="2000"/>
          </a:p>
          <a:p>
            <a:pPr indent="-336550" lvl="2" marL="1371600" rtl="0" algn="l">
              <a:spcBef>
                <a:spcPts val="0"/>
              </a:spcBef>
              <a:spcAft>
                <a:spcPts val="0"/>
              </a:spcAft>
              <a:buSzPct val="100000"/>
              <a:buChar char="■"/>
            </a:pPr>
            <a:r>
              <a:rPr lang="en" sz="2000"/>
              <a:t>Aggregating Controls</a:t>
            </a:r>
            <a:endParaRPr sz="2000"/>
          </a:p>
          <a:p>
            <a:pPr indent="-336550" lvl="2" marL="1371600" rtl="0" algn="l">
              <a:spcBef>
                <a:spcPts val="0"/>
              </a:spcBef>
              <a:spcAft>
                <a:spcPts val="0"/>
              </a:spcAft>
              <a:buSzPct val="100000"/>
              <a:buChar char="■"/>
            </a:pPr>
            <a:r>
              <a:rPr lang="en" sz="2000"/>
              <a:t>Build brand new non-native controls with Area graphics</a:t>
            </a:r>
            <a:endParaRPr sz="2000"/>
          </a:p>
        </p:txBody>
      </p:sp>
      <p:pic>
        <p:nvPicPr>
          <p:cNvPr id="589" name="Google Shape;589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725" y="3789425"/>
            <a:ext cx="1273375" cy="1231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0" name="Google Shape;590;p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34125" y="241975"/>
            <a:ext cx="2671175" cy="172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1" name="Google Shape;591;p8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75472" y="2759875"/>
            <a:ext cx="1925150" cy="102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8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8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90"/>
          <p:cNvSpPr txBox="1"/>
          <p:nvPr>
            <p:ph type="title"/>
          </p:nvPr>
        </p:nvSpPr>
        <p:spPr>
          <a:xfrm>
            <a:off x="404050" y="575950"/>
            <a:ext cx="83178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Custom Windows</a:t>
            </a:r>
            <a:endParaRPr/>
          </a:p>
        </p:txBody>
      </p:sp>
      <p:sp>
        <p:nvSpPr>
          <p:cNvPr id="597" name="Google Shape;597;p90"/>
          <p:cNvSpPr txBox="1"/>
          <p:nvPr>
            <p:ph idx="1" type="body"/>
          </p:nvPr>
        </p:nvSpPr>
        <p:spPr>
          <a:xfrm>
            <a:off x="413971" y="1595775"/>
            <a:ext cx="83178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Custom Windows (aka Applications)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Font typeface="Courier New"/>
              <a:buChar char="○"/>
            </a:pPr>
            <a:r>
              <a:rPr b="1" lang="en" sz="2000">
                <a:latin typeface="Courier New"/>
                <a:ea typeface="Courier New"/>
                <a:cs typeface="Courier New"/>
                <a:sym typeface="Courier New"/>
              </a:rPr>
              <a:t>include Glimmer::LibUI::CustomWindow</a:t>
            </a:r>
            <a:endParaRPr b="1" sz="2000">
              <a:latin typeface="Courier New"/>
              <a:ea typeface="Courier New"/>
              <a:cs typeface="Courier New"/>
              <a:sym typeface="Courier New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Or </a:t>
            </a:r>
            <a:r>
              <a:rPr b="1" lang="en" sz="2000">
                <a:latin typeface="Courier New"/>
                <a:ea typeface="Courier New"/>
                <a:cs typeface="Courier New"/>
                <a:sym typeface="Courier New"/>
              </a:rPr>
              <a:t>include Glimmer::LibUI::Application</a:t>
            </a:r>
            <a:endParaRPr b="1" sz="2000">
              <a:latin typeface="Courier New"/>
              <a:ea typeface="Courier New"/>
              <a:cs typeface="Courier New"/>
              <a:sym typeface="Courier New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Custom Windows are Custom Controls with </a:t>
            </a:r>
            <a:r>
              <a:rPr b="1" lang="en" sz="2000">
                <a:latin typeface="Courier New"/>
                <a:ea typeface="Courier New"/>
                <a:cs typeface="Courier New"/>
                <a:sym typeface="Courier New"/>
              </a:rPr>
              <a:t>window</a:t>
            </a:r>
            <a:r>
              <a:rPr lang="en" sz="2000"/>
              <a:t> as body root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Represent apps or reusable custom windows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Automatic implementation of </a:t>
            </a:r>
            <a:r>
              <a:rPr b="1" lang="en" sz="2000">
                <a:latin typeface="Courier New"/>
                <a:ea typeface="Courier New"/>
                <a:cs typeface="Courier New"/>
                <a:sym typeface="Courier New"/>
              </a:rPr>
              <a:t>.launch</a:t>
            </a:r>
            <a:r>
              <a:rPr lang="en" sz="2000"/>
              <a:t> method</a:t>
            </a:r>
            <a:endParaRPr sz="2000"/>
          </a:p>
        </p:txBody>
      </p:sp>
      <p:pic>
        <p:nvPicPr>
          <p:cNvPr id="598" name="Google Shape;598;p90"/>
          <p:cNvPicPr preferRelativeResize="0"/>
          <p:nvPr/>
        </p:nvPicPr>
        <p:blipFill rotWithShape="1">
          <a:blip r:embed="rId3">
            <a:alphaModFix/>
          </a:blip>
          <a:srcRect b="0" l="2018" r="0" t="1739"/>
          <a:stretch/>
        </p:blipFill>
        <p:spPr>
          <a:xfrm>
            <a:off x="6813300" y="3105150"/>
            <a:ext cx="2330700" cy="203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9" name="Google Shape;599;p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17750" y="357725"/>
            <a:ext cx="2701025" cy="1566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1"/>
          <p:cNvSpPr txBox="1"/>
          <p:nvPr>
            <p:ph type="title"/>
          </p:nvPr>
        </p:nvSpPr>
        <p:spPr>
          <a:xfrm>
            <a:off x="404050" y="575950"/>
            <a:ext cx="83178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Custom Shapes</a:t>
            </a:r>
            <a:endParaRPr/>
          </a:p>
        </p:txBody>
      </p:sp>
      <p:sp>
        <p:nvSpPr>
          <p:cNvPr id="605" name="Google Shape;605;p91"/>
          <p:cNvSpPr txBox="1"/>
          <p:nvPr>
            <p:ph idx="1" type="body"/>
          </p:nvPr>
        </p:nvSpPr>
        <p:spPr>
          <a:xfrm>
            <a:off x="413971" y="1595775"/>
            <a:ext cx="83178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Custom Shapes aggregate multiple shapes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Font typeface="Courier New"/>
              <a:buChar char="○"/>
            </a:pPr>
            <a:r>
              <a:rPr b="1" lang="en" sz="2000">
                <a:latin typeface="Courier New"/>
                <a:ea typeface="Courier New"/>
                <a:cs typeface="Courier New"/>
                <a:sym typeface="Courier New"/>
              </a:rPr>
              <a:t>include Glimmer::LibUI::CustomShape</a:t>
            </a:r>
            <a:endParaRPr b="1" sz="2000">
              <a:latin typeface="Courier New"/>
              <a:ea typeface="Courier New"/>
              <a:cs typeface="Courier New"/>
              <a:sym typeface="Courier New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Aggregate multiple shapes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Support relative positioning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Have </a:t>
            </a:r>
            <a:r>
              <a:rPr b="1" lang="en" sz="2000">
                <a:latin typeface="Courier New"/>
                <a:ea typeface="Courier New"/>
                <a:cs typeface="Courier New"/>
                <a:sym typeface="Courier New"/>
              </a:rPr>
              <a:t>area</a:t>
            </a:r>
            <a:r>
              <a:rPr lang="en" sz="2000"/>
              <a:t> shape as body root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Accept </a:t>
            </a:r>
            <a:r>
              <a:rPr b="1" lang="en" sz="2000">
                <a:latin typeface="Courier New"/>
                <a:ea typeface="Courier New"/>
                <a:cs typeface="Courier New"/>
                <a:sym typeface="Courier New"/>
              </a:rPr>
              <a:t>options</a:t>
            </a:r>
            <a:r>
              <a:rPr lang="en" sz="2000"/>
              <a:t> that can be passed as </a:t>
            </a:r>
            <a:r>
              <a:rPr b="1" lang="en" sz="2000">
                <a:latin typeface="Courier New"/>
                <a:ea typeface="Courier New"/>
                <a:cs typeface="Courier New"/>
                <a:sym typeface="Courier New"/>
              </a:rPr>
              <a:t>Hash</a:t>
            </a:r>
            <a:r>
              <a:rPr lang="en" sz="2000"/>
              <a:t> arguments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Define </a:t>
            </a:r>
            <a:r>
              <a:rPr b="1" lang="en" sz="2000">
                <a:latin typeface="Courier New"/>
                <a:ea typeface="Courier New"/>
                <a:cs typeface="Courier New"/>
                <a:sym typeface="Courier New"/>
              </a:rPr>
              <a:t>body</a:t>
            </a:r>
            <a:r>
              <a:rPr lang="en" sz="2000"/>
              <a:t> block with Glimmer GUI DSL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b="1" lang="en" sz="2000">
                <a:latin typeface="Courier New"/>
                <a:ea typeface="Courier New"/>
                <a:cs typeface="Courier New"/>
                <a:sym typeface="Courier New"/>
              </a:rPr>
              <a:t>before_body</a:t>
            </a:r>
            <a:r>
              <a:rPr lang="en" sz="2000"/>
              <a:t> block hook to setup variables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b="1" lang="en" sz="2000">
                <a:latin typeface="Courier New"/>
                <a:ea typeface="Courier New"/>
                <a:cs typeface="Courier New"/>
                <a:sym typeface="Courier New"/>
              </a:rPr>
              <a:t>after_body</a:t>
            </a:r>
            <a:r>
              <a:rPr lang="en" sz="2000"/>
              <a:t> block hook to register listeners</a:t>
            </a:r>
            <a:endParaRPr b="1" sz="2000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606" name="Google Shape;606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79000" y="2525450"/>
            <a:ext cx="2289974" cy="2446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41199" y="44950"/>
            <a:ext cx="1836074" cy="221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" name="Google Shape;608;p9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0025" y="0"/>
            <a:ext cx="2346099" cy="1572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0555"/>
              <a:buFont typeface="Arial"/>
              <a:buNone/>
            </a:pPr>
            <a:r>
              <a:rPr lang="en"/>
              <a:t>Section 5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Custom Components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(Bonus)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Exercises</a:t>
            </a:r>
            <a:endParaRPr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93"/>
          <p:cNvSpPr txBox="1"/>
          <p:nvPr>
            <p:ph type="title"/>
          </p:nvPr>
        </p:nvSpPr>
        <p:spPr>
          <a:xfrm>
            <a:off x="265500" y="1912650"/>
            <a:ext cx="4045200" cy="131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</a:t>
            </a:r>
            <a:endParaRPr/>
          </a:p>
        </p:txBody>
      </p:sp>
      <p:sp>
        <p:nvSpPr>
          <p:cNvPr id="619" name="Google Shape;619;p93"/>
          <p:cNvSpPr txBox="1"/>
          <p:nvPr>
            <p:ph idx="2" type="body"/>
          </p:nvPr>
        </p:nvSpPr>
        <p:spPr>
          <a:xfrm>
            <a:off x="4731300" y="35725"/>
            <a:ext cx="4228200" cy="50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b="1" lang="en" sz="2000"/>
              <a:t>GUI Basics</a:t>
            </a:r>
            <a:endParaRPr b="1"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b="1" lang="en" sz="2000"/>
              <a:t>MVC Software Architecture</a:t>
            </a:r>
            <a:endParaRPr b="1"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b="1" lang="en" sz="2000"/>
              <a:t>MVP &amp; Data-Binding</a:t>
            </a:r>
            <a:endParaRPr b="1"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b="1" lang="en" sz="2000"/>
              <a:t>Advanced Data-Binding</a:t>
            </a:r>
            <a:endParaRPr b="1"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b="1" lang="en" sz="2000"/>
              <a:t>Custom Components (Bonus)</a:t>
            </a:r>
            <a:endParaRPr b="1" sz="2000"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94"/>
          <p:cNvSpPr txBox="1"/>
          <p:nvPr>
            <p:ph type="title"/>
          </p:nvPr>
        </p:nvSpPr>
        <p:spPr>
          <a:xfrm>
            <a:off x="404050" y="575950"/>
            <a:ext cx="83178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Hack Day at Main Stage - Ballroom South</a:t>
            </a:r>
            <a:endParaRPr/>
          </a:p>
        </p:txBody>
      </p:sp>
      <p:sp>
        <p:nvSpPr>
          <p:cNvPr id="625" name="Google Shape;625;p94"/>
          <p:cNvSpPr txBox="1"/>
          <p:nvPr>
            <p:ph idx="1" type="body"/>
          </p:nvPr>
        </p:nvSpPr>
        <p:spPr>
          <a:xfrm>
            <a:off x="413971" y="1595775"/>
            <a:ext cx="83178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Glimmer hacking &amp; continued learning</a:t>
            </a:r>
            <a:r>
              <a:rPr lang="en" sz="2000"/>
              <a:t> at Main Stage - Ballroom South 3:45p-5:45p (2h).</a:t>
            </a:r>
            <a:endParaRPr sz="2000"/>
          </a:p>
          <a:p>
            <a:pPr indent="-3556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Examples of things to hack on:</a:t>
            </a:r>
            <a:endParaRPr sz="2000"/>
          </a:p>
          <a:p>
            <a:pPr indent="-355600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Build app that stores data in memory (in Ruby variables)</a:t>
            </a:r>
            <a:endParaRPr sz="2000"/>
          </a:p>
          <a:p>
            <a:pPr indent="-355600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Build </a:t>
            </a:r>
            <a:r>
              <a:rPr lang="en" sz="2000"/>
              <a:t>app</a:t>
            </a:r>
            <a:r>
              <a:rPr lang="en" sz="2000"/>
              <a:t> that stores data in flat files (e.g. CSV files)</a:t>
            </a:r>
            <a:endParaRPr sz="2000"/>
          </a:p>
          <a:p>
            <a:pPr indent="-355600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Build </a:t>
            </a:r>
            <a:r>
              <a:rPr lang="en" sz="2000"/>
              <a:t>app</a:t>
            </a:r>
            <a:r>
              <a:rPr lang="en" sz="2000"/>
              <a:t> that stores data with a relational database (e.g. SQLite)</a:t>
            </a:r>
            <a:endParaRPr sz="2000"/>
          </a:p>
          <a:p>
            <a:pPr indent="-355600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Do</a:t>
            </a:r>
            <a:r>
              <a:rPr lang="en" sz="2000"/>
              <a:t> workshop exercises if you missed workshop</a:t>
            </a:r>
            <a:endParaRPr sz="2000"/>
          </a:p>
          <a:p>
            <a:pPr indent="-355600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Finish workshop exercises if you did not finish all exercises</a:t>
            </a:r>
            <a:endParaRPr sz="2000"/>
          </a:p>
          <a:p>
            <a:pPr indent="-355600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Do additional exercises in RubyConf 2023 longer version of workshop</a:t>
            </a:r>
            <a:endParaRPr sz="2000"/>
          </a:p>
          <a:p>
            <a:pPr indent="-355600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Build a board game or 2D game (e.g. Hangman).</a:t>
            </a:r>
            <a:endParaRPr sz="20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95"/>
          <p:cNvSpPr txBox="1"/>
          <p:nvPr>
            <p:ph type="title"/>
          </p:nvPr>
        </p:nvSpPr>
        <p:spPr>
          <a:xfrm>
            <a:off x="404050" y="575950"/>
            <a:ext cx="83178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Steps</a:t>
            </a:r>
            <a:endParaRPr/>
          </a:p>
        </p:txBody>
      </p:sp>
      <p:sp>
        <p:nvSpPr>
          <p:cNvPr id="631" name="Google Shape;631;p95"/>
          <p:cNvSpPr txBox="1"/>
          <p:nvPr>
            <p:ph idx="1" type="body"/>
          </p:nvPr>
        </p:nvSpPr>
        <p:spPr>
          <a:xfrm>
            <a:off x="413971" y="1595775"/>
            <a:ext cx="83178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Check out other Glimmer GUI DSLs: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 u="sng">
                <a:solidFill>
                  <a:schemeClr val="hlink"/>
                </a:solidFill>
                <a:hlinkClick r:id="rId3"/>
              </a:rPr>
              <a:t>Glimmer DSL for SWT</a:t>
            </a:r>
            <a:r>
              <a:rPr lang="en" sz="2000"/>
              <a:t> (100% feature complete and runs on JRuby)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 u="sng">
                <a:solidFill>
                  <a:schemeClr val="hlink"/>
                </a:solidFill>
                <a:hlinkClick r:id="rId4"/>
              </a:rPr>
              <a:t>Glimmer DSL for WX</a:t>
            </a:r>
            <a:r>
              <a:rPr lang="en" sz="2000"/>
              <a:t> (new DSL that runs on the 100% feature complete wxWidgets toolkit, which is better than LibUI for more serious app development)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 u="sng">
                <a:solidFill>
                  <a:schemeClr val="hlink"/>
                </a:solidFill>
                <a:hlinkClick r:id="rId5"/>
              </a:rPr>
              <a:t>Glimmer DSL for Web</a:t>
            </a:r>
            <a:r>
              <a:rPr lang="en" sz="2000"/>
              <a:t> (</a:t>
            </a:r>
            <a:r>
              <a:rPr lang="en" sz="2000"/>
              <a:t>a</a:t>
            </a:r>
            <a:r>
              <a:rPr lang="en" sz="2000"/>
              <a:t>ll the awesomeness of Glimmer on the Web 🤯! Build Rails Frontend Web UIs with Glimmer Ruby code)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Other Glimmer DSLs at </a:t>
            </a:r>
            <a:r>
              <a:rPr lang="en" sz="2000" u="sng">
                <a:solidFill>
                  <a:schemeClr val="hlink"/>
                </a:solidFill>
                <a:hlinkClick r:id="rId6"/>
              </a:rPr>
              <a:t>https://github.com/AndyObtiva/glimmer</a:t>
            </a:r>
            <a:endParaRPr sz="20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96"/>
          <p:cNvSpPr txBox="1"/>
          <p:nvPr>
            <p:ph type="title"/>
          </p:nvPr>
        </p:nvSpPr>
        <p:spPr>
          <a:xfrm>
            <a:off x="404050" y="575950"/>
            <a:ext cx="83178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ct val="40909"/>
              <a:buNone/>
            </a:pPr>
            <a:r>
              <a:rPr lang="en" sz="2420"/>
              <a:t>Glimmer DSL for Web (Future of Rails Frontend Development 🤯)</a:t>
            </a:r>
            <a:endParaRPr sz="2420"/>
          </a:p>
        </p:txBody>
      </p:sp>
      <p:sp>
        <p:nvSpPr>
          <p:cNvPr id="637" name="Google Shape;637;p96"/>
          <p:cNvSpPr txBox="1"/>
          <p:nvPr>
            <p:ph idx="1" type="body"/>
          </p:nvPr>
        </p:nvSpPr>
        <p:spPr>
          <a:xfrm>
            <a:off x="413971" y="1595775"/>
            <a:ext cx="83178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2000"/>
          </a:p>
        </p:txBody>
      </p:sp>
      <p:pic>
        <p:nvPicPr>
          <p:cNvPr id="638" name="Google Shape;638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5450" y="1093200"/>
            <a:ext cx="5715000" cy="451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97"/>
          <p:cNvSpPr txBox="1"/>
          <p:nvPr>
            <p:ph type="title"/>
          </p:nvPr>
        </p:nvSpPr>
        <p:spPr>
          <a:xfrm>
            <a:off x="404050" y="575950"/>
            <a:ext cx="83178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ct val="40909"/>
              <a:buNone/>
            </a:pPr>
            <a:r>
              <a:rPr lang="en" sz="2420"/>
              <a:t>Glimmer DSL for Web (Future of Rails Frontend Development 🤯)</a:t>
            </a:r>
            <a:endParaRPr sz="2420"/>
          </a:p>
        </p:txBody>
      </p:sp>
      <p:sp>
        <p:nvSpPr>
          <p:cNvPr id="644" name="Google Shape;644;p97"/>
          <p:cNvSpPr txBox="1"/>
          <p:nvPr>
            <p:ph idx="1" type="body"/>
          </p:nvPr>
        </p:nvSpPr>
        <p:spPr>
          <a:xfrm>
            <a:off x="413971" y="1595775"/>
            <a:ext cx="83178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10000"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000"/>
              <a:t>E</a:t>
            </a:r>
            <a:r>
              <a:rPr lang="en" sz="2000"/>
              <a:t>nables writing Ruby code in the Frontend of Rails applications</a:t>
            </a:r>
            <a:endParaRPr sz="20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000"/>
              <a:t>Simplifies Frontend Development significantly </a:t>
            </a:r>
            <a:r>
              <a:rPr lang="en" sz="2000"/>
              <a:t>over</a:t>
            </a:r>
            <a:r>
              <a:rPr lang="en" sz="2000"/>
              <a:t> all JavaScript libraries like React, Angular, Ember, Vue, and Svelte due to the unique characteristics of Ruby</a:t>
            </a:r>
            <a:endParaRPr sz="20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000"/>
              <a:t>Improves productivity/maintainability</a:t>
            </a:r>
            <a:r>
              <a:rPr lang="en" sz="2000"/>
              <a:t> &amp;</a:t>
            </a:r>
            <a:r>
              <a:rPr lang="en" sz="2000"/>
              <a:t> cuts down delivery time and cost</a:t>
            </a:r>
            <a:endParaRPr sz="20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000"/>
              <a:t>Enables writing JavaScript, HTML, &amp; CSS in one language: Ruby</a:t>
            </a:r>
            <a:endParaRPr sz="20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000"/>
              <a:t>Supports the Rails vision of the One Person Framework by enabling the same person who builds the Rails Backend in Ruby to also build the Frontend.</a:t>
            </a:r>
            <a:endParaRPr sz="20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000"/>
              <a:t>S</a:t>
            </a:r>
            <a:r>
              <a:rPr lang="en" sz="2000"/>
              <a:t>upports Ruby code reuse from Backend</a:t>
            </a:r>
            <a:r>
              <a:rPr lang="en" sz="2000"/>
              <a:t> </a:t>
            </a:r>
            <a:endParaRPr sz="20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000"/>
              <a:t>Cuts down hiring by half as it enables all Ruby devs to be Fullstack devs.</a:t>
            </a:r>
            <a:endParaRPr sz="20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000"/>
              <a:t>Fast enough (faster than React in a webpage I rewrote in my work app)</a:t>
            </a:r>
            <a:endParaRPr sz="20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6"/>
          <p:cNvSpPr txBox="1"/>
          <p:nvPr>
            <p:ph type="title"/>
          </p:nvPr>
        </p:nvSpPr>
        <p:spPr>
          <a:xfrm>
            <a:off x="404050" y="575950"/>
            <a:ext cx="83178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Advanced Examples</a:t>
            </a:r>
            <a:endParaRPr/>
          </a:p>
        </p:txBody>
      </p:sp>
      <p:pic>
        <p:nvPicPr>
          <p:cNvPr id="139" name="Google Shape;13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23063" y="1147125"/>
            <a:ext cx="4121988" cy="3627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4054" y="1329225"/>
            <a:ext cx="3543995" cy="3745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65000" y="3316925"/>
            <a:ext cx="1479650" cy="162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98"/>
          <p:cNvSpPr txBox="1"/>
          <p:nvPr>
            <p:ph type="title"/>
          </p:nvPr>
        </p:nvSpPr>
        <p:spPr>
          <a:xfrm>
            <a:off x="404050" y="575950"/>
            <a:ext cx="83178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420"/>
          </a:p>
        </p:txBody>
      </p:sp>
      <p:sp>
        <p:nvSpPr>
          <p:cNvPr id="650" name="Google Shape;650;p98"/>
          <p:cNvSpPr txBox="1"/>
          <p:nvPr>
            <p:ph idx="1" type="body"/>
          </p:nvPr>
        </p:nvSpPr>
        <p:spPr>
          <a:xfrm>
            <a:off x="413971" y="1595775"/>
            <a:ext cx="83178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2000"/>
          </a:p>
        </p:txBody>
      </p:sp>
      <p:pic>
        <p:nvPicPr>
          <p:cNvPr id="651" name="Google Shape;651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10375" y="232525"/>
            <a:ext cx="5715000" cy="451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2" name="Google Shape;652;p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" y="0"/>
            <a:ext cx="481378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99"/>
          <p:cNvSpPr txBox="1"/>
          <p:nvPr>
            <p:ph type="title"/>
          </p:nvPr>
        </p:nvSpPr>
        <p:spPr>
          <a:xfrm>
            <a:off x="404050" y="575950"/>
            <a:ext cx="83178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420"/>
          </a:p>
        </p:txBody>
      </p:sp>
      <p:sp>
        <p:nvSpPr>
          <p:cNvPr id="658" name="Google Shape;658;p99"/>
          <p:cNvSpPr txBox="1"/>
          <p:nvPr>
            <p:ph idx="1" type="body"/>
          </p:nvPr>
        </p:nvSpPr>
        <p:spPr>
          <a:xfrm>
            <a:off x="413971" y="1595775"/>
            <a:ext cx="83178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2000"/>
          </a:p>
        </p:txBody>
      </p:sp>
      <p:pic>
        <p:nvPicPr>
          <p:cNvPr id="659" name="Google Shape;659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10375" y="232525"/>
            <a:ext cx="5715000" cy="451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0" name="Google Shape;660;p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3434" y="0"/>
            <a:ext cx="354193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100"/>
          <p:cNvSpPr txBox="1"/>
          <p:nvPr>
            <p:ph type="title"/>
          </p:nvPr>
        </p:nvSpPr>
        <p:spPr>
          <a:xfrm>
            <a:off x="404050" y="575950"/>
            <a:ext cx="83178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Resources</a:t>
            </a:r>
            <a:endParaRPr/>
          </a:p>
        </p:txBody>
      </p:sp>
      <p:sp>
        <p:nvSpPr>
          <p:cNvPr id="666" name="Google Shape;666;p100"/>
          <p:cNvSpPr txBox="1"/>
          <p:nvPr>
            <p:ph idx="1" type="body"/>
          </p:nvPr>
        </p:nvSpPr>
        <p:spPr>
          <a:xfrm>
            <a:off x="0" y="1595775"/>
            <a:ext cx="9144000" cy="3002400"/>
          </a:xfrm>
          <a:prstGeom prst="rect">
            <a:avLst/>
          </a:prstGeom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b="1" lang="en" sz="2000" u="sng">
                <a:solidFill>
                  <a:schemeClr val="hlink"/>
                </a:solidFill>
                <a:hlinkClick r:id="rId3"/>
              </a:rPr>
              <a:t>https://github.com/AndyObtiva/glimmer-dsl-libui</a:t>
            </a:r>
            <a:endParaRPr b="1" sz="2000">
              <a:solidFill>
                <a:schemeClr val="dk1"/>
              </a:solidFill>
            </a:endParaRPr>
          </a:p>
          <a:p>
            <a:pPr indent="-352425" lvl="0" marL="4572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50"/>
              <a:buChar char="●"/>
            </a:pPr>
            <a:r>
              <a:rPr b="1" lang="en" sz="1950" u="sng">
                <a:solidFill>
                  <a:schemeClr val="hlink"/>
                </a:solidFill>
                <a:hlinkClick r:id="rId4"/>
              </a:rPr>
              <a:t>https://github.com/AndyObtiva/how-to-build-desktop-applications-in-ruby</a:t>
            </a:r>
            <a:endParaRPr b="1" sz="195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b="1" lang="en" sz="2000" u="sng">
                <a:solidFill>
                  <a:schemeClr val="hlink"/>
                </a:solidFill>
                <a:hlinkClick r:id="rId5"/>
              </a:rPr>
              <a:t>https://bit.ly/rubyconf2024desktop</a:t>
            </a:r>
            <a:endParaRPr b="1"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b="1" lang="en" sz="2000" u="sng">
                <a:solidFill>
                  <a:schemeClr val="hlink"/>
                </a:solidFill>
                <a:hlinkClick r:id="rId6"/>
              </a:rPr>
              <a:t>https://bit.ly/rubyconf2023desktop</a:t>
            </a:r>
            <a:endParaRPr b="1"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b="1" lang="en" sz="2000" u="sng">
                <a:solidFill>
                  <a:schemeClr val="hlink"/>
                </a:solidFill>
                <a:hlinkClick r:id="rId7"/>
              </a:rPr>
              <a:t>https://github.com/AndyObtiva</a:t>
            </a:r>
            <a:endParaRPr b="1"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b="1" lang="en" sz="2000" u="sng">
                <a:solidFill>
                  <a:schemeClr val="hlink"/>
                </a:solidFill>
                <a:hlinkClick r:id="rId8"/>
              </a:rPr>
              <a:t>https://andymaleh.blogspot.com</a:t>
            </a:r>
            <a:endParaRPr b="1"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b="1" lang="en" sz="2000" u="sng">
                <a:solidFill>
                  <a:schemeClr val="hlink"/>
                </a:solidFill>
                <a:hlinkClick r:id="rId9"/>
              </a:rPr>
              <a:t>https://twitter.com/AndyObtiva</a:t>
            </a:r>
            <a:endParaRPr b="1"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b="1" lang="en" sz="2000" u="sng">
                <a:solidFill>
                  <a:schemeClr val="hlink"/>
                </a:solidFill>
                <a:hlinkClick r:id="rId10"/>
              </a:rPr>
              <a:t>https://www.youtube.com/@glimmer-dsl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b="1" lang="en" sz="2000" u="sng">
                <a:solidFill>
                  <a:schemeClr val="hlink"/>
                </a:solidFill>
                <a:hlinkClick r:id="rId11"/>
              </a:rPr>
              <a:t>https://www.youtube.com/@montreal-rb</a:t>
            </a:r>
            <a:endParaRPr b="1"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b="1" lang="en" sz="2000" u="sng">
                <a:solidFill>
                  <a:schemeClr val="hlink"/>
                </a:solidFill>
                <a:hlinkClick r:id="rId12"/>
              </a:rPr>
              <a:t>https://github.com/AndyObtiva/glimmer-dsl-swt</a:t>
            </a:r>
            <a:endParaRPr b="1"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b="1" lang="en" sz="2000" u="sng">
                <a:solidFill>
                  <a:schemeClr val="hlink"/>
                </a:solidFill>
                <a:hlinkClick r:id="rId13"/>
              </a:rPr>
              <a:t>https://github.com/AndyObtiva/glimmer-dsl-wx</a:t>
            </a:r>
            <a:endParaRPr b="1"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b="1" lang="en" sz="2000" u="sng">
                <a:solidFill>
                  <a:schemeClr val="hlink"/>
                </a:solidFill>
                <a:hlinkClick r:id="rId14"/>
              </a:rPr>
              <a:t>https://github.com/AndyObtiva/glimmer-dsl-web</a:t>
            </a:r>
            <a:endParaRPr b="1"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Section 1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GUI Basics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Lexop simple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